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FB4619-3D30-4B84-80C5-F3CE5768C27C}" type="doc">
      <dgm:prSet loTypeId="urn:microsoft.com/office/officeart/2005/8/layout/radial6" loCatId="cycle" qsTypeId="urn:microsoft.com/office/officeart/2005/8/quickstyle/simple1" qsCatId="simple" csTypeId="urn:microsoft.com/office/officeart/2005/8/colors/colorful5" csCatId="colorful" phldr="1"/>
      <dgm:spPr/>
      <dgm:t>
        <a:bodyPr/>
        <a:lstStyle/>
        <a:p>
          <a:endParaRPr lang="en-US"/>
        </a:p>
      </dgm:t>
    </dgm:pt>
    <dgm:pt modelId="{87F3C01B-D6B5-41A3-A687-25A96F5364A6}">
      <dgm:prSet phldrT="[Text]"/>
      <dgm:spPr/>
      <dgm:t>
        <a:bodyPr/>
        <a:lstStyle/>
        <a:p>
          <a:r>
            <a:rPr lang="en-US" dirty="0" smtClean="0"/>
            <a:t>Social Media</a:t>
          </a:r>
          <a:endParaRPr lang="en-US" dirty="0"/>
        </a:p>
      </dgm:t>
    </dgm:pt>
    <dgm:pt modelId="{4309426B-D400-4A12-86B7-DE1635C20ECB}" type="parTrans" cxnId="{6EBB8AA6-8882-4A4F-8B50-8644546F54D7}">
      <dgm:prSet/>
      <dgm:spPr/>
      <dgm:t>
        <a:bodyPr/>
        <a:lstStyle/>
        <a:p>
          <a:endParaRPr lang="en-US"/>
        </a:p>
      </dgm:t>
    </dgm:pt>
    <dgm:pt modelId="{FEC76783-E3F8-41A2-82E4-6BAE8826961D}" type="sibTrans" cxnId="{6EBB8AA6-8882-4A4F-8B50-8644546F54D7}">
      <dgm:prSet/>
      <dgm:spPr/>
      <dgm:t>
        <a:bodyPr/>
        <a:lstStyle/>
        <a:p>
          <a:endParaRPr lang="en-US"/>
        </a:p>
      </dgm:t>
    </dgm:pt>
    <dgm:pt modelId="{D957B09C-F526-4DB5-B545-69317B3AE3AA}">
      <dgm:prSet phldrT="[Text]"/>
      <dgm:spPr/>
      <dgm:t>
        <a:bodyPr/>
        <a:lstStyle/>
        <a:p>
          <a:r>
            <a:rPr lang="en-US" dirty="0" smtClean="0"/>
            <a:t>Increased Sales</a:t>
          </a:r>
          <a:endParaRPr lang="en-US" dirty="0"/>
        </a:p>
      </dgm:t>
    </dgm:pt>
    <dgm:pt modelId="{53219973-1F38-492C-B080-B4D8E46B8752}" type="parTrans" cxnId="{B1841D1D-0DEE-465E-93A7-83915B761A3A}">
      <dgm:prSet/>
      <dgm:spPr/>
      <dgm:t>
        <a:bodyPr/>
        <a:lstStyle/>
        <a:p>
          <a:endParaRPr lang="en-US"/>
        </a:p>
      </dgm:t>
    </dgm:pt>
    <dgm:pt modelId="{A9B51195-05BF-426A-BC82-45061FE9A715}" type="sibTrans" cxnId="{B1841D1D-0DEE-465E-93A7-83915B761A3A}">
      <dgm:prSet/>
      <dgm:spPr/>
      <dgm:t>
        <a:bodyPr/>
        <a:lstStyle/>
        <a:p>
          <a:endParaRPr lang="en-US"/>
        </a:p>
      </dgm:t>
    </dgm:pt>
    <dgm:pt modelId="{083ECB01-0841-4AFC-972B-CDEF56FCFEC0}">
      <dgm:prSet phldrT="[Text]"/>
      <dgm:spPr/>
      <dgm:t>
        <a:bodyPr/>
        <a:lstStyle/>
        <a:p>
          <a:r>
            <a:rPr lang="en-US" dirty="0" smtClean="0"/>
            <a:t>Training and development of skills</a:t>
          </a:r>
          <a:endParaRPr lang="en-US" dirty="0"/>
        </a:p>
      </dgm:t>
    </dgm:pt>
    <dgm:pt modelId="{46F7DC63-BA8D-4490-8B2E-C2BAF13BC934}" type="parTrans" cxnId="{87839747-6281-47D4-A666-A20AB1A21C99}">
      <dgm:prSet/>
      <dgm:spPr/>
      <dgm:t>
        <a:bodyPr/>
        <a:lstStyle/>
        <a:p>
          <a:endParaRPr lang="en-US"/>
        </a:p>
      </dgm:t>
    </dgm:pt>
    <dgm:pt modelId="{FAA87732-6008-49CE-8841-C1CC66F9317E}" type="sibTrans" cxnId="{87839747-6281-47D4-A666-A20AB1A21C99}">
      <dgm:prSet/>
      <dgm:spPr/>
      <dgm:t>
        <a:bodyPr/>
        <a:lstStyle/>
        <a:p>
          <a:endParaRPr lang="en-US"/>
        </a:p>
      </dgm:t>
    </dgm:pt>
    <dgm:pt modelId="{4D49AAEE-B4AA-4C83-8675-367E2E2D8A42}">
      <dgm:prSet phldrT="[Text]"/>
      <dgm:spPr/>
      <dgm:t>
        <a:bodyPr/>
        <a:lstStyle/>
        <a:p>
          <a:r>
            <a:rPr lang="en-US" dirty="0" smtClean="0"/>
            <a:t>Improvement of Political System in most countries</a:t>
          </a:r>
          <a:endParaRPr lang="en-US" dirty="0"/>
        </a:p>
      </dgm:t>
    </dgm:pt>
    <dgm:pt modelId="{67AB33F1-66C6-4DFC-AB35-53B7110DF689}" type="parTrans" cxnId="{85466B74-974A-4303-9128-48B6DD45B2DE}">
      <dgm:prSet/>
      <dgm:spPr/>
      <dgm:t>
        <a:bodyPr/>
        <a:lstStyle/>
        <a:p>
          <a:endParaRPr lang="en-US"/>
        </a:p>
      </dgm:t>
    </dgm:pt>
    <dgm:pt modelId="{D1DF7F5C-7503-4F26-B83B-1C90D8D9B488}" type="sibTrans" cxnId="{85466B74-974A-4303-9128-48B6DD45B2DE}">
      <dgm:prSet/>
      <dgm:spPr/>
      <dgm:t>
        <a:bodyPr/>
        <a:lstStyle/>
        <a:p>
          <a:endParaRPr lang="en-US"/>
        </a:p>
      </dgm:t>
    </dgm:pt>
    <dgm:pt modelId="{3CF91471-110B-4934-B03E-584F529EAD75}">
      <dgm:prSet phldrT="[Text]"/>
      <dgm:spPr/>
      <dgm:t>
        <a:bodyPr/>
        <a:lstStyle/>
        <a:p>
          <a:r>
            <a:rPr lang="en-US" dirty="0" smtClean="0"/>
            <a:t>Eased hiring of professional employees</a:t>
          </a:r>
          <a:endParaRPr lang="en-US" dirty="0"/>
        </a:p>
      </dgm:t>
    </dgm:pt>
    <dgm:pt modelId="{02ECC269-8841-4471-AA56-99BD1D324BD8}" type="parTrans" cxnId="{CF7F5E2A-D5CE-4C00-BF40-DBC66736C407}">
      <dgm:prSet/>
      <dgm:spPr/>
      <dgm:t>
        <a:bodyPr/>
        <a:lstStyle/>
        <a:p>
          <a:endParaRPr lang="en-US"/>
        </a:p>
      </dgm:t>
    </dgm:pt>
    <dgm:pt modelId="{9821D5B4-BA97-4F1E-A50B-845AE1A1DA2E}" type="sibTrans" cxnId="{CF7F5E2A-D5CE-4C00-BF40-DBC66736C407}">
      <dgm:prSet/>
      <dgm:spPr/>
      <dgm:t>
        <a:bodyPr/>
        <a:lstStyle/>
        <a:p>
          <a:endParaRPr lang="en-US"/>
        </a:p>
      </dgm:t>
    </dgm:pt>
    <dgm:pt modelId="{D0CD185B-A1A5-4B75-9DE8-C28E2320EC2D}" type="pres">
      <dgm:prSet presAssocID="{E8FB4619-3D30-4B84-80C5-F3CE5768C27C}" presName="Name0" presStyleCnt="0">
        <dgm:presLayoutVars>
          <dgm:chMax val="1"/>
          <dgm:dir/>
          <dgm:animLvl val="ctr"/>
          <dgm:resizeHandles val="exact"/>
        </dgm:presLayoutVars>
      </dgm:prSet>
      <dgm:spPr/>
      <dgm:t>
        <a:bodyPr/>
        <a:lstStyle/>
        <a:p>
          <a:endParaRPr lang="en-US"/>
        </a:p>
      </dgm:t>
    </dgm:pt>
    <dgm:pt modelId="{1C909554-152C-4D36-8D8C-8299916D58EB}" type="pres">
      <dgm:prSet presAssocID="{87F3C01B-D6B5-41A3-A687-25A96F5364A6}" presName="centerShape" presStyleLbl="node0" presStyleIdx="0" presStyleCnt="1"/>
      <dgm:spPr/>
      <dgm:t>
        <a:bodyPr/>
        <a:lstStyle/>
        <a:p>
          <a:endParaRPr lang="en-US"/>
        </a:p>
      </dgm:t>
    </dgm:pt>
    <dgm:pt modelId="{48D6B38F-C6ED-4A22-9A50-D4C4C143716D}" type="pres">
      <dgm:prSet presAssocID="{D957B09C-F526-4DB5-B545-69317B3AE3AA}" presName="node" presStyleLbl="node1" presStyleIdx="0" presStyleCnt="4">
        <dgm:presLayoutVars>
          <dgm:bulletEnabled val="1"/>
        </dgm:presLayoutVars>
      </dgm:prSet>
      <dgm:spPr/>
      <dgm:t>
        <a:bodyPr/>
        <a:lstStyle/>
        <a:p>
          <a:endParaRPr lang="en-US"/>
        </a:p>
      </dgm:t>
    </dgm:pt>
    <dgm:pt modelId="{9C5A504D-11FC-4BFB-8DC3-04E10BD72BE0}" type="pres">
      <dgm:prSet presAssocID="{D957B09C-F526-4DB5-B545-69317B3AE3AA}" presName="dummy" presStyleCnt="0"/>
      <dgm:spPr/>
    </dgm:pt>
    <dgm:pt modelId="{58C845D2-67C3-4641-93A6-EA005DF1AF8C}" type="pres">
      <dgm:prSet presAssocID="{A9B51195-05BF-426A-BC82-45061FE9A715}" presName="sibTrans" presStyleLbl="sibTrans2D1" presStyleIdx="0" presStyleCnt="4"/>
      <dgm:spPr/>
      <dgm:t>
        <a:bodyPr/>
        <a:lstStyle/>
        <a:p>
          <a:endParaRPr lang="en-US"/>
        </a:p>
      </dgm:t>
    </dgm:pt>
    <dgm:pt modelId="{7D5E697C-1B1E-4DDB-8C85-3DEB60CC2B89}" type="pres">
      <dgm:prSet presAssocID="{083ECB01-0841-4AFC-972B-CDEF56FCFEC0}" presName="node" presStyleLbl="node1" presStyleIdx="1" presStyleCnt="4">
        <dgm:presLayoutVars>
          <dgm:bulletEnabled val="1"/>
        </dgm:presLayoutVars>
      </dgm:prSet>
      <dgm:spPr/>
      <dgm:t>
        <a:bodyPr/>
        <a:lstStyle/>
        <a:p>
          <a:endParaRPr lang="en-US"/>
        </a:p>
      </dgm:t>
    </dgm:pt>
    <dgm:pt modelId="{E599569C-392C-4C04-86BC-DB2890DFF190}" type="pres">
      <dgm:prSet presAssocID="{083ECB01-0841-4AFC-972B-CDEF56FCFEC0}" presName="dummy" presStyleCnt="0"/>
      <dgm:spPr/>
    </dgm:pt>
    <dgm:pt modelId="{BD991321-E0DF-4F6C-95C1-1016106B3383}" type="pres">
      <dgm:prSet presAssocID="{FAA87732-6008-49CE-8841-C1CC66F9317E}" presName="sibTrans" presStyleLbl="sibTrans2D1" presStyleIdx="1" presStyleCnt="4"/>
      <dgm:spPr/>
      <dgm:t>
        <a:bodyPr/>
        <a:lstStyle/>
        <a:p>
          <a:endParaRPr lang="en-US"/>
        </a:p>
      </dgm:t>
    </dgm:pt>
    <dgm:pt modelId="{871C5CCA-2A8C-4654-B427-FE7A60A6E0AC}" type="pres">
      <dgm:prSet presAssocID="{4D49AAEE-B4AA-4C83-8675-367E2E2D8A42}" presName="node" presStyleLbl="node1" presStyleIdx="2" presStyleCnt="4">
        <dgm:presLayoutVars>
          <dgm:bulletEnabled val="1"/>
        </dgm:presLayoutVars>
      </dgm:prSet>
      <dgm:spPr/>
      <dgm:t>
        <a:bodyPr/>
        <a:lstStyle/>
        <a:p>
          <a:endParaRPr lang="en-US"/>
        </a:p>
      </dgm:t>
    </dgm:pt>
    <dgm:pt modelId="{3FD02679-F219-476A-9181-5BA8E63271F5}" type="pres">
      <dgm:prSet presAssocID="{4D49AAEE-B4AA-4C83-8675-367E2E2D8A42}" presName="dummy" presStyleCnt="0"/>
      <dgm:spPr/>
    </dgm:pt>
    <dgm:pt modelId="{897F308F-1090-4244-942B-39CA1CF98F62}" type="pres">
      <dgm:prSet presAssocID="{D1DF7F5C-7503-4F26-B83B-1C90D8D9B488}" presName="sibTrans" presStyleLbl="sibTrans2D1" presStyleIdx="2" presStyleCnt="4"/>
      <dgm:spPr/>
      <dgm:t>
        <a:bodyPr/>
        <a:lstStyle/>
        <a:p>
          <a:endParaRPr lang="en-US"/>
        </a:p>
      </dgm:t>
    </dgm:pt>
    <dgm:pt modelId="{97F12701-0055-4500-9F98-C9DFA5490A81}" type="pres">
      <dgm:prSet presAssocID="{3CF91471-110B-4934-B03E-584F529EAD75}" presName="node" presStyleLbl="node1" presStyleIdx="3" presStyleCnt="4" custScaleY="103243">
        <dgm:presLayoutVars>
          <dgm:bulletEnabled val="1"/>
        </dgm:presLayoutVars>
      </dgm:prSet>
      <dgm:spPr/>
      <dgm:t>
        <a:bodyPr/>
        <a:lstStyle/>
        <a:p>
          <a:endParaRPr lang="en-US"/>
        </a:p>
      </dgm:t>
    </dgm:pt>
    <dgm:pt modelId="{48365936-6C74-491A-926C-4DF193F70E02}" type="pres">
      <dgm:prSet presAssocID="{3CF91471-110B-4934-B03E-584F529EAD75}" presName="dummy" presStyleCnt="0"/>
      <dgm:spPr/>
    </dgm:pt>
    <dgm:pt modelId="{D025147C-800F-4B3B-A7C1-59A67660AEC2}" type="pres">
      <dgm:prSet presAssocID="{9821D5B4-BA97-4F1E-A50B-845AE1A1DA2E}" presName="sibTrans" presStyleLbl="sibTrans2D1" presStyleIdx="3" presStyleCnt="4" custScaleX="106334" custScaleY="99643"/>
      <dgm:spPr/>
      <dgm:t>
        <a:bodyPr/>
        <a:lstStyle/>
        <a:p>
          <a:endParaRPr lang="en-US"/>
        </a:p>
      </dgm:t>
    </dgm:pt>
  </dgm:ptLst>
  <dgm:cxnLst>
    <dgm:cxn modelId="{F50860E8-FD25-4B3E-BA6D-B7B4896729B2}" type="presOf" srcId="{E8FB4619-3D30-4B84-80C5-F3CE5768C27C}" destId="{D0CD185B-A1A5-4B75-9DE8-C28E2320EC2D}" srcOrd="0" destOrd="0" presId="urn:microsoft.com/office/officeart/2005/8/layout/radial6"/>
    <dgm:cxn modelId="{DBE556EF-1E7F-4E08-B3AC-E55E4715175A}" type="presOf" srcId="{9821D5B4-BA97-4F1E-A50B-845AE1A1DA2E}" destId="{D025147C-800F-4B3B-A7C1-59A67660AEC2}" srcOrd="0" destOrd="0" presId="urn:microsoft.com/office/officeart/2005/8/layout/radial6"/>
    <dgm:cxn modelId="{AACB93D0-CF63-43D5-BC6F-80BAB2B30989}" type="presOf" srcId="{87F3C01B-D6B5-41A3-A687-25A96F5364A6}" destId="{1C909554-152C-4D36-8D8C-8299916D58EB}" srcOrd="0" destOrd="0" presId="urn:microsoft.com/office/officeart/2005/8/layout/radial6"/>
    <dgm:cxn modelId="{6EBB8AA6-8882-4A4F-8B50-8644546F54D7}" srcId="{E8FB4619-3D30-4B84-80C5-F3CE5768C27C}" destId="{87F3C01B-D6B5-41A3-A687-25A96F5364A6}" srcOrd="0" destOrd="0" parTransId="{4309426B-D400-4A12-86B7-DE1635C20ECB}" sibTransId="{FEC76783-E3F8-41A2-82E4-6BAE8826961D}"/>
    <dgm:cxn modelId="{42F555D2-6DE1-4B33-9712-4834F46D065C}" type="presOf" srcId="{A9B51195-05BF-426A-BC82-45061FE9A715}" destId="{58C845D2-67C3-4641-93A6-EA005DF1AF8C}" srcOrd="0" destOrd="0" presId="urn:microsoft.com/office/officeart/2005/8/layout/radial6"/>
    <dgm:cxn modelId="{85466B74-974A-4303-9128-48B6DD45B2DE}" srcId="{87F3C01B-D6B5-41A3-A687-25A96F5364A6}" destId="{4D49AAEE-B4AA-4C83-8675-367E2E2D8A42}" srcOrd="2" destOrd="0" parTransId="{67AB33F1-66C6-4DFC-AB35-53B7110DF689}" sibTransId="{D1DF7F5C-7503-4F26-B83B-1C90D8D9B488}"/>
    <dgm:cxn modelId="{F42BCF19-F8B4-45D3-87A9-1B2A24B3F01C}" type="presOf" srcId="{083ECB01-0841-4AFC-972B-CDEF56FCFEC0}" destId="{7D5E697C-1B1E-4DDB-8C85-3DEB60CC2B89}" srcOrd="0" destOrd="0" presId="urn:microsoft.com/office/officeart/2005/8/layout/radial6"/>
    <dgm:cxn modelId="{83A9DBC1-E830-4FEC-8ACA-BAD4581A7015}" type="presOf" srcId="{D1DF7F5C-7503-4F26-B83B-1C90D8D9B488}" destId="{897F308F-1090-4244-942B-39CA1CF98F62}" srcOrd="0" destOrd="0" presId="urn:microsoft.com/office/officeart/2005/8/layout/radial6"/>
    <dgm:cxn modelId="{B1841D1D-0DEE-465E-93A7-83915B761A3A}" srcId="{87F3C01B-D6B5-41A3-A687-25A96F5364A6}" destId="{D957B09C-F526-4DB5-B545-69317B3AE3AA}" srcOrd="0" destOrd="0" parTransId="{53219973-1F38-492C-B080-B4D8E46B8752}" sibTransId="{A9B51195-05BF-426A-BC82-45061FE9A715}"/>
    <dgm:cxn modelId="{87839747-6281-47D4-A666-A20AB1A21C99}" srcId="{87F3C01B-D6B5-41A3-A687-25A96F5364A6}" destId="{083ECB01-0841-4AFC-972B-CDEF56FCFEC0}" srcOrd="1" destOrd="0" parTransId="{46F7DC63-BA8D-4490-8B2E-C2BAF13BC934}" sibTransId="{FAA87732-6008-49CE-8841-C1CC66F9317E}"/>
    <dgm:cxn modelId="{770990F9-4717-4CE1-9134-B7B105F6FC79}" type="presOf" srcId="{4D49AAEE-B4AA-4C83-8675-367E2E2D8A42}" destId="{871C5CCA-2A8C-4654-B427-FE7A60A6E0AC}" srcOrd="0" destOrd="0" presId="urn:microsoft.com/office/officeart/2005/8/layout/radial6"/>
    <dgm:cxn modelId="{96952C27-8A13-43AB-B3B5-FBFA557E2E70}" type="presOf" srcId="{D957B09C-F526-4DB5-B545-69317B3AE3AA}" destId="{48D6B38F-C6ED-4A22-9A50-D4C4C143716D}" srcOrd="0" destOrd="0" presId="urn:microsoft.com/office/officeart/2005/8/layout/radial6"/>
    <dgm:cxn modelId="{BAB6E284-B696-43DE-9B1F-198CD21D5F80}" type="presOf" srcId="{3CF91471-110B-4934-B03E-584F529EAD75}" destId="{97F12701-0055-4500-9F98-C9DFA5490A81}" srcOrd="0" destOrd="0" presId="urn:microsoft.com/office/officeart/2005/8/layout/radial6"/>
    <dgm:cxn modelId="{CF7F5E2A-D5CE-4C00-BF40-DBC66736C407}" srcId="{87F3C01B-D6B5-41A3-A687-25A96F5364A6}" destId="{3CF91471-110B-4934-B03E-584F529EAD75}" srcOrd="3" destOrd="0" parTransId="{02ECC269-8841-4471-AA56-99BD1D324BD8}" sibTransId="{9821D5B4-BA97-4F1E-A50B-845AE1A1DA2E}"/>
    <dgm:cxn modelId="{28D4F14F-F916-415D-8C56-046996A414A0}" type="presOf" srcId="{FAA87732-6008-49CE-8841-C1CC66F9317E}" destId="{BD991321-E0DF-4F6C-95C1-1016106B3383}" srcOrd="0" destOrd="0" presId="urn:microsoft.com/office/officeart/2005/8/layout/radial6"/>
    <dgm:cxn modelId="{98379C0E-AC7C-43FE-98D7-928E7178C7A1}" type="presParOf" srcId="{D0CD185B-A1A5-4B75-9DE8-C28E2320EC2D}" destId="{1C909554-152C-4D36-8D8C-8299916D58EB}" srcOrd="0" destOrd="0" presId="urn:microsoft.com/office/officeart/2005/8/layout/radial6"/>
    <dgm:cxn modelId="{7EF46909-9378-4D01-BBBB-0961CF4FCC26}" type="presParOf" srcId="{D0CD185B-A1A5-4B75-9DE8-C28E2320EC2D}" destId="{48D6B38F-C6ED-4A22-9A50-D4C4C143716D}" srcOrd="1" destOrd="0" presId="urn:microsoft.com/office/officeart/2005/8/layout/radial6"/>
    <dgm:cxn modelId="{B3CF83D8-DF96-4E51-A645-2D18D4A11C8A}" type="presParOf" srcId="{D0CD185B-A1A5-4B75-9DE8-C28E2320EC2D}" destId="{9C5A504D-11FC-4BFB-8DC3-04E10BD72BE0}" srcOrd="2" destOrd="0" presId="urn:microsoft.com/office/officeart/2005/8/layout/radial6"/>
    <dgm:cxn modelId="{08A59665-2C18-46E3-973D-C17519F7D41C}" type="presParOf" srcId="{D0CD185B-A1A5-4B75-9DE8-C28E2320EC2D}" destId="{58C845D2-67C3-4641-93A6-EA005DF1AF8C}" srcOrd="3" destOrd="0" presId="urn:microsoft.com/office/officeart/2005/8/layout/radial6"/>
    <dgm:cxn modelId="{8A8303E8-8BC1-4182-B9FE-8B1648495AAF}" type="presParOf" srcId="{D0CD185B-A1A5-4B75-9DE8-C28E2320EC2D}" destId="{7D5E697C-1B1E-4DDB-8C85-3DEB60CC2B89}" srcOrd="4" destOrd="0" presId="urn:microsoft.com/office/officeart/2005/8/layout/radial6"/>
    <dgm:cxn modelId="{782955BA-F1D1-4F55-BBD2-D0F2185CC410}" type="presParOf" srcId="{D0CD185B-A1A5-4B75-9DE8-C28E2320EC2D}" destId="{E599569C-392C-4C04-86BC-DB2890DFF190}" srcOrd="5" destOrd="0" presId="urn:microsoft.com/office/officeart/2005/8/layout/radial6"/>
    <dgm:cxn modelId="{83D9C340-B5DF-47A4-B3C4-C0B06C4F9930}" type="presParOf" srcId="{D0CD185B-A1A5-4B75-9DE8-C28E2320EC2D}" destId="{BD991321-E0DF-4F6C-95C1-1016106B3383}" srcOrd="6" destOrd="0" presId="urn:microsoft.com/office/officeart/2005/8/layout/radial6"/>
    <dgm:cxn modelId="{5BBF79BD-8B24-4208-A331-0C8A33DA01DC}" type="presParOf" srcId="{D0CD185B-A1A5-4B75-9DE8-C28E2320EC2D}" destId="{871C5CCA-2A8C-4654-B427-FE7A60A6E0AC}" srcOrd="7" destOrd="0" presId="urn:microsoft.com/office/officeart/2005/8/layout/radial6"/>
    <dgm:cxn modelId="{BBCCB113-A43E-4727-AE13-65B85FC8901F}" type="presParOf" srcId="{D0CD185B-A1A5-4B75-9DE8-C28E2320EC2D}" destId="{3FD02679-F219-476A-9181-5BA8E63271F5}" srcOrd="8" destOrd="0" presId="urn:microsoft.com/office/officeart/2005/8/layout/radial6"/>
    <dgm:cxn modelId="{C7891648-A1B4-4708-B3DD-27147641C4B8}" type="presParOf" srcId="{D0CD185B-A1A5-4B75-9DE8-C28E2320EC2D}" destId="{897F308F-1090-4244-942B-39CA1CF98F62}" srcOrd="9" destOrd="0" presId="urn:microsoft.com/office/officeart/2005/8/layout/radial6"/>
    <dgm:cxn modelId="{8CC5509C-DA07-4376-9523-82A11A10F0A3}" type="presParOf" srcId="{D0CD185B-A1A5-4B75-9DE8-C28E2320EC2D}" destId="{97F12701-0055-4500-9F98-C9DFA5490A81}" srcOrd="10" destOrd="0" presId="urn:microsoft.com/office/officeart/2005/8/layout/radial6"/>
    <dgm:cxn modelId="{E360626F-39C7-4F0F-A52A-E9F488E2E83F}" type="presParOf" srcId="{D0CD185B-A1A5-4B75-9DE8-C28E2320EC2D}" destId="{48365936-6C74-491A-926C-4DF193F70E02}" srcOrd="11" destOrd="0" presId="urn:microsoft.com/office/officeart/2005/8/layout/radial6"/>
    <dgm:cxn modelId="{7BD4C908-64B6-4809-8AE1-B61FA96E9D6D}" type="presParOf" srcId="{D0CD185B-A1A5-4B75-9DE8-C28E2320EC2D}" destId="{D025147C-800F-4B3B-A7C1-59A67660AEC2}"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9DDD0D4-D474-43C7-AC02-9EA876393433}" type="doc">
      <dgm:prSet loTypeId="urn:microsoft.com/office/officeart/2005/8/layout/radial1" loCatId="cycle" qsTypeId="urn:microsoft.com/office/officeart/2005/8/quickstyle/simple1" qsCatId="simple" csTypeId="urn:microsoft.com/office/officeart/2005/8/colors/colorful3" csCatId="colorful" phldr="1"/>
      <dgm:spPr/>
      <dgm:t>
        <a:bodyPr/>
        <a:lstStyle/>
        <a:p>
          <a:endParaRPr lang="en-US"/>
        </a:p>
      </dgm:t>
    </dgm:pt>
    <dgm:pt modelId="{914B02C1-13E4-4A55-9AD4-1BC424B894C4}">
      <dgm:prSet phldrT="[Text]"/>
      <dgm:spPr/>
      <dgm:t>
        <a:bodyPr/>
        <a:lstStyle/>
        <a:p>
          <a:r>
            <a:rPr lang="en-US" dirty="0" smtClean="0"/>
            <a:t>Social Media</a:t>
          </a:r>
          <a:endParaRPr lang="en-US" dirty="0"/>
        </a:p>
      </dgm:t>
    </dgm:pt>
    <dgm:pt modelId="{16E8233B-EBD0-48D0-B017-0176482D6D5A}" type="parTrans" cxnId="{01F4370C-DF20-4405-B32D-B122508D7CB1}">
      <dgm:prSet/>
      <dgm:spPr/>
      <dgm:t>
        <a:bodyPr/>
        <a:lstStyle/>
        <a:p>
          <a:endParaRPr lang="en-US"/>
        </a:p>
      </dgm:t>
    </dgm:pt>
    <dgm:pt modelId="{BE17CAC8-7F3C-42D6-B829-95094D426DFA}" type="sibTrans" cxnId="{01F4370C-DF20-4405-B32D-B122508D7CB1}">
      <dgm:prSet/>
      <dgm:spPr/>
      <dgm:t>
        <a:bodyPr/>
        <a:lstStyle/>
        <a:p>
          <a:endParaRPr lang="en-US"/>
        </a:p>
      </dgm:t>
    </dgm:pt>
    <dgm:pt modelId="{554F0F96-144E-48DA-A0DA-D63765EC1E6B}">
      <dgm:prSet phldrT="[Text]"/>
      <dgm:spPr/>
      <dgm:t>
        <a:bodyPr/>
        <a:lstStyle/>
        <a:p>
          <a:r>
            <a:rPr lang="en-US" dirty="0" smtClean="0"/>
            <a:t>Cyberbullying</a:t>
          </a:r>
          <a:endParaRPr lang="en-US" dirty="0"/>
        </a:p>
      </dgm:t>
    </dgm:pt>
    <dgm:pt modelId="{36EFE305-BA45-461B-9D9D-ED9C41D19098}" type="parTrans" cxnId="{F58FDEFB-0B26-4E4F-AFFB-EC2A7BD393BE}">
      <dgm:prSet/>
      <dgm:spPr/>
      <dgm:t>
        <a:bodyPr/>
        <a:lstStyle/>
        <a:p>
          <a:endParaRPr lang="en-US"/>
        </a:p>
      </dgm:t>
    </dgm:pt>
    <dgm:pt modelId="{FB6A1169-CBCF-4720-9753-24DC32FB0C9D}" type="sibTrans" cxnId="{F58FDEFB-0B26-4E4F-AFFB-EC2A7BD393BE}">
      <dgm:prSet/>
      <dgm:spPr/>
      <dgm:t>
        <a:bodyPr/>
        <a:lstStyle/>
        <a:p>
          <a:endParaRPr lang="en-US"/>
        </a:p>
      </dgm:t>
    </dgm:pt>
    <dgm:pt modelId="{FAB71FD9-B4F2-40C3-830A-430510BAA5E1}">
      <dgm:prSet phldrT="[Text]"/>
      <dgm:spPr/>
      <dgm:t>
        <a:bodyPr/>
        <a:lstStyle/>
        <a:p>
          <a:r>
            <a:rPr lang="en-US" dirty="0" smtClean="0"/>
            <a:t>Increased Cases of Immorality in the society</a:t>
          </a:r>
          <a:endParaRPr lang="en-US" dirty="0"/>
        </a:p>
      </dgm:t>
    </dgm:pt>
    <dgm:pt modelId="{AFA584CE-834D-43D2-B89C-72C4E8B40623}" type="parTrans" cxnId="{DF26E6EC-5F08-4BB4-B688-289BBDDDA326}">
      <dgm:prSet/>
      <dgm:spPr/>
      <dgm:t>
        <a:bodyPr/>
        <a:lstStyle/>
        <a:p>
          <a:endParaRPr lang="en-US"/>
        </a:p>
      </dgm:t>
    </dgm:pt>
    <dgm:pt modelId="{C290CB88-2084-4A8F-AB21-E264670029A2}" type="sibTrans" cxnId="{DF26E6EC-5F08-4BB4-B688-289BBDDDA326}">
      <dgm:prSet/>
      <dgm:spPr/>
      <dgm:t>
        <a:bodyPr/>
        <a:lstStyle/>
        <a:p>
          <a:endParaRPr lang="en-US"/>
        </a:p>
      </dgm:t>
    </dgm:pt>
    <dgm:pt modelId="{2FAAF489-DC0F-4E78-8D6C-51773F2A33E5}">
      <dgm:prSet phldrT="[Text]"/>
      <dgm:spPr/>
      <dgm:t>
        <a:bodyPr/>
        <a:lstStyle/>
        <a:p>
          <a:r>
            <a:rPr lang="en-US" dirty="0" smtClean="0"/>
            <a:t>Limitation of Privacy </a:t>
          </a:r>
          <a:endParaRPr lang="en-US" dirty="0"/>
        </a:p>
      </dgm:t>
    </dgm:pt>
    <dgm:pt modelId="{0C3D7CAB-DAFC-486B-9229-34001A350CB7}" type="parTrans" cxnId="{BF5A4D48-CC88-4C8D-8808-945B16F94363}">
      <dgm:prSet/>
      <dgm:spPr/>
      <dgm:t>
        <a:bodyPr/>
        <a:lstStyle/>
        <a:p>
          <a:endParaRPr lang="en-US"/>
        </a:p>
      </dgm:t>
    </dgm:pt>
    <dgm:pt modelId="{D2A4EC7E-00C6-4F13-BAF6-52BCB4B27BD4}" type="sibTrans" cxnId="{BF5A4D48-CC88-4C8D-8808-945B16F94363}">
      <dgm:prSet/>
      <dgm:spPr/>
      <dgm:t>
        <a:bodyPr/>
        <a:lstStyle/>
        <a:p>
          <a:endParaRPr lang="en-US"/>
        </a:p>
      </dgm:t>
    </dgm:pt>
    <dgm:pt modelId="{BF6F2164-FE40-4E1A-B69E-8A2168CD394A}" type="pres">
      <dgm:prSet presAssocID="{79DDD0D4-D474-43C7-AC02-9EA876393433}" presName="cycle" presStyleCnt="0">
        <dgm:presLayoutVars>
          <dgm:chMax val="1"/>
          <dgm:dir/>
          <dgm:animLvl val="ctr"/>
          <dgm:resizeHandles val="exact"/>
        </dgm:presLayoutVars>
      </dgm:prSet>
      <dgm:spPr/>
      <dgm:t>
        <a:bodyPr/>
        <a:lstStyle/>
        <a:p>
          <a:endParaRPr lang="en-US"/>
        </a:p>
      </dgm:t>
    </dgm:pt>
    <dgm:pt modelId="{88D7E722-E54C-4396-AC38-0BBAF69EF862}" type="pres">
      <dgm:prSet presAssocID="{914B02C1-13E4-4A55-9AD4-1BC424B894C4}" presName="centerShape" presStyleLbl="node0" presStyleIdx="0" presStyleCnt="1" custScaleY="109192"/>
      <dgm:spPr/>
      <dgm:t>
        <a:bodyPr/>
        <a:lstStyle/>
        <a:p>
          <a:endParaRPr lang="en-US"/>
        </a:p>
      </dgm:t>
    </dgm:pt>
    <dgm:pt modelId="{CE65C308-7686-4002-81FE-1AD7113C3C32}" type="pres">
      <dgm:prSet presAssocID="{36EFE305-BA45-461B-9D9D-ED9C41D19098}" presName="Name9" presStyleLbl="parChTrans1D2" presStyleIdx="0" presStyleCnt="3"/>
      <dgm:spPr/>
      <dgm:t>
        <a:bodyPr/>
        <a:lstStyle/>
        <a:p>
          <a:endParaRPr lang="en-US"/>
        </a:p>
      </dgm:t>
    </dgm:pt>
    <dgm:pt modelId="{7F17E570-98C0-45A2-B258-3308BC3F6C09}" type="pres">
      <dgm:prSet presAssocID="{36EFE305-BA45-461B-9D9D-ED9C41D19098}" presName="connTx" presStyleLbl="parChTrans1D2" presStyleIdx="0" presStyleCnt="3"/>
      <dgm:spPr/>
      <dgm:t>
        <a:bodyPr/>
        <a:lstStyle/>
        <a:p>
          <a:endParaRPr lang="en-US"/>
        </a:p>
      </dgm:t>
    </dgm:pt>
    <dgm:pt modelId="{07BCC149-92F7-4F6D-8B4E-4E4E74C19622}" type="pres">
      <dgm:prSet presAssocID="{554F0F96-144E-48DA-A0DA-D63765EC1E6B}" presName="node" presStyleLbl="node1" presStyleIdx="0" presStyleCnt="3">
        <dgm:presLayoutVars>
          <dgm:bulletEnabled val="1"/>
        </dgm:presLayoutVars>
      </dgm:prSet>
      <dgm:spPr/>
      <dgm:t>
        <a:bodyPr/>
        <a:lstStyle/>
        <a:p>
          <a:endParaRPr lang="en-US"/>
        </a:p>
      </dgm:t>
    </dgm:pt>
    <dgm:pt modelId="{5B737C34-CAED-4D2B-9422-9FFCD630BDE3}" type="pres">
      <dgm:prSet presAssocID="{AFA584CE-834D-43D2-B89C-72C4E8B40623}" presName="Name9" presStyleLbl="parChTrans1D2" presStyleIdx="1" presStyleCnt="3"/>
      <dgm:spPr/>
      <dgm:t>
        <a:bodyPr/>
        <a:lstStyle/>
        <a:p>
          <a:endParaRPr lang="en-US"/>
        </a:p>
      </dgm:t>
    </dgm:pt>
    <dgm:pt modelId="{0CDBE604-9BCC-42CA-8FAE-7EC17696815D}" type="pres">
      <dgm:prSet presAssocID="{AFA584CE-834D-43D2-B89C-72C4E8B40623}" presName="connTx" presStyleLbl="parChTrans1D2" presStyleIdx="1" presStyleCnt="3"/>
      <dgm:spPr/>
      <dgm:t>
        <a:bodyPr/>
        <a:lstStyle/>
        <a:p>
          <a:endParaRPr lang="en-US"/>
        </a:p>
      </dgm:t>
    </dgm:pt>
    <dgm:pt modelId="{2EEE92F1-77D3-4D1C-B87C-8651A2B842D4}" type="pres">
      <dgm:prSet presAssocID="{FAB71FD9-B4F2-40C3-830A-430510BAA5E1}" presName="node" presStyleLbl="node1" presStyleIdx="1" presStyleCnt="3" custScaleX="118039">
        <dgm:presLayoutVars>
          <dgm:bulletEnabled val="1"/>
        </dgm:presLayoutVars>
      </dgm:prSet>
      <dgm:spPr/>
      <dgm:t>
        <a:bodyPr/>
        <a:lstStyle/>
        <a:p>
          <a:endParaRPr lang="en-US"/>
        </a:p>
      </dgm:t>
    </dgm:pt>
    <dgm:pt modelId="{BD559722-F47D-4224-85AC-D3FD31AC1857}" type="pres">
      <dgm:prSet presAssocID="{0C3D7CAB-DAFC-486B-9229-34001A350CB7}" presName="Name9" presStyleLbl="parChTrans1D2" presStyleIdx="2" presStyleCnt="3"/>
      <dgm:spPr/>
      <dgm:t>
        <a:bodyPr/>
        <a:lstStyle/>
        <a:p>
          <a:endParaRPr lang="en-US"/>
        </a:p>
      </dgm:t>
    </dgm:pt>
    <dgm:pt modelId="{D6921DD6-3FC5-416F-85AC-242FA8700171}" type="pres">
      <dgm:prSet presAssocID="{0C3D7CAB-DAFC-486B-9229-34001A350CB7}" presName="connTx" presStyleLbl="parChTrans1D2" presStyleIdx="2" presStyleCnt="3"/>
      <dgm:spPr/>
      <dgm:t>
        <a:bodyPr/>
        <a:lstStyle/>
        <a:p>
          <a:endParaRPr lang="en-US"/>
        </a:p>
      </dgm:t>
    </dgm:pt>
    <dgm:pt modelId="{D5D065BD-00B9-45C8-9015-28317F079461}" type="pres">
      <dgm:prSet presAssocID="{2FAAF489-DC0F-4E78-8D6C-51773F2A33E5}" presName="node" presStyleLbl="node1" presStyleIdx="2" presStyleCnt="3">
        <dgm:presLayoutVars>
          <dgm:bulletEnabled val="1"/>
        </dgm:presLayoutVars>
      </dgm:prSet>
      <dgm:spPr/>
      <dgm:t>
        <a:bodyPr/>
        <a:lstStyle/>
        <a:p>
          <a:endParaRPr lang="en-US"/>
        </a:p>
      </dgm:t>
    </dgm:pt>
  </dgm:ptLst>
  <dgm:cxnLst>
    <dgm:cxn modelId="{89C97B6F-DD38-4252-A8D8-536B06065777}" type="presOf" srcId="{FAB71FD9-B4F2-40C3-830A-430510BAA5E1}" destId="{2EEE92F1-77D3-4D1C-B87C-8651A2B842D4}" srcOrd="0" destOrd="0" presId="urn:microsoft.com/office/officeart/2005/8/layout/radial1"/>
    <dgm:cxn modelId="{6730BB97-B68D-4573-A187-042B25373348}" type="presOf" srcId="{36EFE305-BA45-461B-9D9D-ED9C41D19098}" destId="{7F17E570-98C0-45A2-B258-3308BC3F6C09}" srcOrd="1" destOrd="0" presId="urn:microsoft.com/office/officeart/2005/8/layout/radial1"/>
    <dgm:cxn modelId="{F58FDEFB-0B26-4E4F-AFFB-EC2A7BD393BE}" srcId="{914B02C1-13E4-4A55-9AD4-1BC424B894C4}" destId="{554F0F96-144E-48DA-A0DA-D63765EC1E6B}" srcOrd="0" destOrd="0" parTransId="{36EFE305-BA45-461B-9D9D-ED9C41D19098}" sibTransId="{FB6A1169-CBCF-4720-9753-24DC32FB0C9D}"/>
    <dgm:cxn modelId="{01F4370C-DF20-4405-B32D-B122508D7CB1}" srcId="{79DDD0D4-D474-43C7-AC02-9EA876393433}" destId="{914B02C1-13E4-4A55-9AD4-1BC424B894C4}" srcOrd="0" destOrd="0" parTransId="{16E8233B-EBD0-48D0-B017-0176482D6D5A}" sibTransId="{BE17CAC8-7F3C-42D6-B829-95094D426DFA}"/>
    <dgm:cxn modelId="{3FC71A9D-C0D9-4535-9A5E-C4F97A5D912E}" type="presOf" srcId="{36EFE305-BA45-461B-9D9D-ED9C41D19098}" destId="{CE65C308-7686-4002-81FE-1AD7113C3C32}" srcOrd="0" destOrd="0" presId="urn:microsoft.com/office/officeart/2005/8/layout/radial1"/>
    <dgm:cxn modelId="{4A41F089-EAD5-4289-84A6-1B12299BE66B}" type="presOf" srcId="{AFA584CE-834D-43D2-B89C-72C4E8B40623}" destId="{0CDBE604-9BCC-42CA-8FAE-7EC17696815D}" srcOrd="1" destOrd="0" presId="urn:microsoft.com/office/officeart/2005/8/layout/radial1"/>
    <dgm:cxn modelId="{CC646FE3-A5F3-458C-8B07-E0A8733F7A69}" type="presOf" srcId="{554F0F96-144E-48DA-A0DA-D63765EC1E6B}" destId="{07BCC149-92F7-4F6D-8B4E-4E4E74C19622}" srcOrd="0" destOrd="0" presId="urn:microsoft.com/office/officeart/2005/8/layout/radial1"/>
    <dgm:cxn modelId="{642A30C0-906E-4282-8B28-ECDB34D1B7D8}" type="presOf" srcId="{2FAAF489-DC0F-4E78-8D6C-51773F2A33E5}" destId="{D5D065BD-00B9-45C8-9015-28317F079461}" srcOrd="0" destOrd="0" presId="urn:microsoft.com/office/officeart/2005/8/layout/radial1"/>
    <dgm:cxn modelId="{D51B131A-CE53-4A81-A575-4905E7620FE0}" type="presOf" srcId="{AFA584CE-834D-43D2-B89C-72C4E8B40623}" destId="{5B737C34-CAED-4D2B-9422-9FFCD630BDE3}" srcOrd="0" destOrd="0" presId="urn:microsoft.com/office/officeart/2005/8/layout/radial1"/>
    <dgm:cxn modelId="{9CE25EDA-AA57-4EB7-A0A4-E6F2C3B726F8}" type="presOf" srcId="{79DDD0D4-D474-43C7-AC02-9EA876393433}" destId="{BF6F2164-FE40-4E1A-B69E-8A2168CD394A}" srcOrd="0" destOrd="0" presId="urn:microsoft.com/office/officeart/2005/8/layout/radial1"/>
    <dgm:cxn modelId="{DF26E6EC-5F08-4BB4-B688-289BBDDDA326}" srcId="{914B02C1-13E4-4A55-9AD4-1BC424B894C4}" destId="{FAB71FD9-B4F2-40C3-830A-430510BAA5E1}" srcOrd="1" destOrd="0" parTransId="{AFA584CE-834D-43D2-B89C-72C4E8B40623}" sibTransId="{C290CB88-2084-4A8F-AB21-E264670029A2}"/>
    <dgm:cxn modelId="{72A5EDA1-0515-403B-8483-F4D9017BB250}" type="presOf" srcId="{914B02C1-13E4-4A55-9AD4-1BC424B894C4}" destId="{88D7E722-E54C-4396-AC38-0BBAF69EF862}" srcOrd="0" destOrd="0" presId="urn:microsoft.com/office/officeart/2005/8/layout/radial1"/>
    <dgm:cxn modelId="{B0DAFB02-EE41-4852-9E33-C746F37D9E6B}" type="presOf" srcId="{0C3D7CAB-DAFC-486B-9229-34001A350CB7}" destId="{D6921DD6-3FC5-416F-85AC-242FA8700171}" srcOrd="1" destOrd="0" presId="urn:microsoft.com/office/officeart/2005/8/layout/radial1"/>
    <dgm:cxn modelId="{88EC525A-90C3-4BFA-AAC0-12EB32EA0CBD}" type="presOf" srcId="{0C3D7CAB-DAFC-486B-9229-34001A350CB7}" destId="{BD559722-F47D-4224-85AC-D3FD31AC1857}" srcOrd="0" destOrd="0" presId="urn:microsoft.com/office/officeart/2005/8/layout/radial1"/>
    <dgm:cxn modelId="{BF5A4D48-CC88-4C8D-8808-945B16F94363}" srcId="{914B02C1-13E4-4A55-9AD4-1BC424B894C4}" destId="{2FAAF489-DC0F-4E78-8D6C-51773F2A33E5}" srcOrd="2" destOrd="0" parTransId="{0C3D7CAB-DAFC-486B-9229-34001A350CB7}" sibTransId="{D2A4EC7E-00C6-4F13-BAF6-52BCB4B27BD4}"/>
    <dgm:cxn modelId="{4020A2E1-D883-405B-AB0E-D848FE0C9D4A}" type="presParOf" srcId="{BF6F2164-FE40-4E1A-B69E-8A2168CD394A}" destId="{88D7E722-E54C-4396-AC38-0BBAF69EF862}" srcOrd="0" destOrd="0" presId="urn:microsoft.com/office/officeart/2005/8/layout/radial1"/>
    <dgm:cxn modelId="{330DAF57-CF93-4D8A-B92C-FEAED330DEFC}" type="presParOf" srcId="{BF6F2164-FE40-4E1A-B69E-8A2168CD394A}" destId="{CE65C308-7686-4002-81FE-1AD7113C3C32}" srcOrd="1" destOrd="0" presId="urn:microsoft.com/office/officeart/2005/8/layout/radial1"/>
    <dgm:cxn modelId="{2763C8F2-FA67-4B6E-BEBF-B4154AA69388}" type="presParOf" srcId="{CE65C308-7686-4002-81FE-1AD7113C3C32}" destId="{7F17E570-98C0-45A2-B258-3308BC3F6C09}" srcOrd="0" destOrd="0" presId="urn:microsoft.com/office/officeart/2005/8/layout/radial1"/>
    <dgm:cxn modelId="{BA690C9F-6EF5-497D-9657-CD28A2BEE91C}" type="presParOf" srcId="{BF6F2164-FE40-4E1A-B69E-8A2168CD394A}" destId="{07BCC149-92F7-4F6D-8B4E-4E4E74C19622}" srcOrd="2" destOrd="0" presId="urn:microsoft.com/office/officeart/2005/8/layout/radial1"/>
    <dgm:cxn modelId="{38A40E06-A964-4F72-888F-DD57F51E12CA}" type="presParOf" srcId="{BF6F2164-FE40-4E1A-B69E-8A2168CD394A}" destId="{5B737C34-CAED-4D2B-9422-9FFCD630BDE3}" srcOrd="3" destOrd="0" presId="urn:microsoft.com/office/officeart/2005/8/layout/radial1"/>
    <dgm:cxn modelId="{3C5086C2-4E06-4738-941E-2A88788A98FB}" type="presParOf" srcId="{5B737C34-CAED-4D2B-9422-9FFCD630BDE3}" destId="{0CDBE604-9BCC-42CA-8FAE-7EC17696815D}" srcOrd="0" destOrd="0" presId="urn:microsoft.com/office/officeart/2005/8/layout/radial1"/>
    <dgm:cxn modelId="{A53606CA-D587-483E-B567-D3C2C81F14E2}" type="presParOf" srcId="{BF6F2164-FE40-4E1A-B69E-8A2168CD394A}" destId="{2EEE92F1-77D3-4D1C-B87C-8651A2B842D4}" srcOrd="4" destOrd="0" presId="urn:microsoft.com/office/officeart/2005/8/layout/radial1"/>
    <dgm:cxn modelId="{3D8F2C2C-BE34-4915-A8AE-8C9207B6ECE2}" type="presParOf" srcId="{BF6F2164-FE40-4E1A-B69E-8A2168CD394A}" destId="{BD559722-F47D-4224-85AC-D3FD31AC1857}" srcOrd="5" destOrd="0" presId="urn:microsoft.com/office/officeart/2005/8/layout/radial1"/>
    <dgm:cxn modelId="{CF8B843C-FE79-4333-9F3B-FCB8D01AB688}" type="presParOf" srcId="{BD559722-F47D-4224-85AC-D3FD31AC1857}" destId="{D6921DD6-3FC5-416F-85AC-242FA8700171}" srcOrd="0" destOrd="0" presId="urn:microsoft.com/office/officeart/2005/8/layout/radial1"/>
    <dgm:cxn modelId="{34CA0BB0-3DEA-4E0A-93C4-564644E4DBB6}" type="presParOf" srcId="{BF6F2164-FE40-4E1A-B69E-8A2168CD394A}" destId="{D5D065BD-00B9-45C8-9015-28317F079461}" srcOrd="6" destOrd="0" presId="urn:microsoft.com/office/officeart/2005/8/layout/radial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25147C-800F-4B3B-A7C1-59A67660AEC2}">
      <dsp:nvSpPr>
        <dsp:cNvPr id="0" name=""/>
        <dsp:cNvSpPr/>
      </dsp:nvSpPr>
      <dsp:spPr>
        <a:xfrm>
          <a:off x="1054360" y="564161"/>
          <a:ext cx="3967946" cy="3718266"/>
        </a:xfrm>
        <a:prstGeom prst="blockArc">
          <a:avLst>
            <a:gd name="adj1" fmla="val 10800000"/>
            <a:gd name="adj2" fmla="val 16200000"/>
            <a:gd name="adj3" fmla="val 4633"/>
          </a:avLst>
        </a:prstGeom>
        <a:solidFill>
          <a:schemeClr val="accent5">
            <a:hueOff val="2495256"/>
            <a:satOff val="-50489"/>
            <a:lumOff val="156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97F308F-1090-4244-942B-39CA1CF98F62}">
      <dsp:nvSpPr>
        <dsp:cNvPr id="0" name=""/>
        <dsp:cNvSpPr/>
      </dsp:nvSpPr>
      <dsp:spPr>
        <a:xfrm>
          <a:off x="1172539" y="557500"/>
          <a:ext cx="3731588" cy="3731588"/>
        </a:xfrm>
        <a:prstGeom prst="blockArc">
          <a:avLst>
            <a:gd name="adj1" fmla="val 5400000"/>
            <a:gd name="adj2" fmla="val 10800000"/>
            <a:gd name="adj3" fmla="val 4633"/>
          </a:avLst>
        </a:prstGeom>
        <a:solidFill>
          <a:schemeClr val="accent5">
            <a:hueOff val="1663504"/>
            <a:satOff val="-33659"/>
            <a:lumOff val="104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D991321-E0DF-4F6C-95C1-1016106B3383}">
      <dsp:nvSpPr>
        <dsp:cNvPr id="0" name=""/>
        <dsp:cNvSpPr/>
      </dsp:nvSpPr>
      <dsp:spPr>
        <a:xfrm>
          <a:off x="1172539" y="557500"/>
          <a:ext cx="3731588" cy="3731588"/>
        </a:xfrm>
        <a:prstGeom prst="blockArc">
          <a:avLst>
            <a:gd name="adj1" fmla="val 0"/>
            <a:gd name="adj2" fmla="val 5400000"/>
            <a:gd name="adj3" fmla="val 4633"/>
          </a:avLst>
        </a:prstGeom>
        <a:solidFill>
          <a:schemeClr val="accent5">
            <a:hueOff val="831752"/>
            <a:satOff val="-16830"/>
            <a:lumOff val="52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8C845D2-67C3-4641-93A6-EA005DF1AF8C}">
      <dsp:nvSpPr>
        <dsp:cNvPr id="0" name=""/>
        <dsp:cNvSpPr/>
      </dsp:nvSpPr>
      <dsp:spPr>
        <a:xfrm>
          <a:off x="1172539" y="557500"/>
          <a:ext cx="3731588" cy="3731588"/>
        </a:xfrm>
        <a:prstGeom prst="blockArc">
          <a:avLst>
            <a:gd name="adj1" fmla="val 16200000"/>
            <a:gd name="adj2" fmla="val 0"/>
            <a:gd name="adj3" fmla="val 4633"/>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C909554-152C-4D36-8D8C-8299916D58EB}">
      <dsp:nvSpPr>
        <dsp:cNvPr id="0" name=""/>
        <dsp:cNvSpPr/>
      </dsp:nvSpPr>
      <dsp:spPr>
        <a:xfrm>
          <a:off x="2180835" y="1565796"/>
          <a:ext cx="1714996" cy="1714996"/>
        </a:xfrm>
        <a:prstGeom prst="ellipse">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r>
            <a:rPr lang="en-US" sz="3300" kern="1200" dirty="0" smtClean="0"/>
            <a:t>Social Media</a:t>
          </a:r>
          <a:endParaRPr lang="en-US" sz="3300" kern="1200" dirty="0"/>
        </a:p>
      </dsp:txBody>
      <dsp:txXfrm>
        <a:off x="2431990" y="1816951"/>
        <a:ext cx="1212686" cy="1212686"/>
      </dsp:txXfrm>
    </dsp:sp>
    <dsp:sp modelId="{48D6B38F-C6ED-4A22-9A50-D4C4C143716D}">
      <dsp:nvSpPr>
        <dsp:cNvPr id="0" name=""/>
        <dsp:cNvSpPr/>
      </dsp:nvSpPr>
      <dsp:spPr>
        <a:xfrm>
          <a:off x="2438084" y="469"/>
          <a:ext cx="1200497" cy="1200497"/>
        </a:xfrm>
        <a:prstGeom prst="ellipse">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t>Increased Sales</a:t>
          </a:r>
          <a:endParaRPr lang="en-US" sz="1000" kern="1200" dirty="0"/>
        </a:p>
      </dsp:txBody>
      <dsp:txXfrm>
        <a:off x="2613893" y="176278"/>
        <a:ext cx="848879" cy="848879"/>
      </dsp:txXfrm>
    </dsp:sp>
    <dsp:sp modelId="{7D5E697C-1B1E-4DDB-8C85-3DEB60CC2B89}">
      <dsp:nvSpPr>
        <dsp:cNvPr id="0" name=""/>
        <dsp:cNvSpPr/>
      </dsp:nvSpPr>
      <dsp:spPr>
        <a:xfrm>
          <a:off x="4260660" y="1823045"/>
          <a:ext cx="1200497" cy="1200497"/>
        </a:xfrm>
        <a:prstGeom prst="ellipse">
          <a:avLst/>
        </a:prstGeom>
        <a:solidFill>
          <a:schemeClr val="accent5">
            <a:hueOff val="831752"/>
            <a:satOff val="-16830"/>
            <a:lumOff val="52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t>Training and development of skills</a:t>
          </a:r>
          <a:endParaRPr lang="en-US" sz="1000" kern="1200" dirty="0"/>
        </a:p>
      </dsp:txBody>
      <dsp:txXfrm>
        <a:off x="4436469" y="1998854"/>
        <a:ext cx="848879" cy="848879"/>
      </dsp:txXfrm>
    </dsp:sp>
    <dsp:sp modelId="{871C5CCA-2A8C-4654-B427-FE7A60A6E0AC}">
      <dsp:nvSpPr>
        <dsp:cNvPr id="0" name=""/>
        <dsp:cNvSpPr/>
      </dsp:nvSpPr>
      <dsp:spPr>
        <a:xfrm>
          <a:off x="2438084" y="3645621"/>
          <a:ext cx="1200497" cy="1200497"/>
        </a:xfrm>
        <a:prstGeom prst="ellipse">
          <a:avLst/>
        </a:prstGeom>
        <a:solidFill>
          <a:schemeClr val="accent5">
            <a:hueOff val="1663504"/>
            <a:satOff val="-33659"/>
            <a:lumOff val="104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t>Improvement of Political System in most countries</a:t>
          </a:r>
          <a:endParaRPr lang="en-US" sz="1000" kern="1200" dirty="0"/>
        </a:p>
      </dsp:txBody>
      <dsp:txXfrm>
        <a:off x="2613893" y="3821430"/>
        <a:ext cx="848879" cy="848879"/>
      </dsp:txXfrm>
    </dsp:sp>
    <dsp:sp modelId="{97F12701-0055-4500-9F98-C9DFA5490A81}">
      <dsp:nvSpPr>
        <dsp:cNvPr id="0" name=""/>
        <dsp:cNvSpPr/>
      </dsp:nvSpPr>
      <dsp:spPr>
        <a:xfrm>
          <a:off x="615508" y="1803579"/>
          <a:ext cx="1200497" cy="1239429"/>
        </a:xfrm>
        <a:prstGeom prst="ellipse">
          <a:avLst/>
        </a:prstGeom>
        <a:solidFill>
          <a:schemeClr val="accent5">
            <a:hueOff val="2495256"/>
            <a:satOff val="-50489"/>
            <a:lumOff val="156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t>Eased hiring of professional employees</a:t>
          </a:r>
          <a:endParaRPr lang="en-US" sz="1000" kern="1200" dirty="0"/>
        </a:p>
      </dsp:txBody>
      <dsp:txXfrm>
        <a:off x="791317" y="1985089"/>
        <a:ext cx="848879" cy="8764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7E722-E54C-4396-AC38-0BBAF69EF862}">
      <dsp:nvSpPr>
        <dsp:cNvPr id="0" name=""/>
        <dsp:cNvSpPr/>
      </dsp:nvSpPr>
      <dsp:spPr>
        <a:xfrm>
          <a:off x="2166749" y="1947059"/>
          <a:ext cx="1549918" cy="1692386"/>
        </a:xfrm>
        <a:prstGeom prst="ellipse">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en-US" sz="3100" kern="1200" dirty="0" smtClean="0"/>
            <a:t>Social Media</a:t>
          </a:r>
          <a:endParaRPr lang="en-US" sz="3100" kern="1200" dirty="0"/>
        </a:p>
      </dsp:txBody>
      <dsp:txXfrm>
        <a:off x="2393729" y="2194903"/>
        <a:ext cx="1095958" cy="1196698"/>
      </dsp:txXfrm>
    </dsp:sp>
    <dsp:sp modelId="{CE65C308-7686-4002-81FE-1AD7113C3C32}">
      <dsp:nvSpPr>
        <dsp:cNvPr id="0" name=""/>
        <dsp:cNvSpPr/>
      </dsp:nvSpPr>
      <dsp:spPr>
        <a:xfrm rot="16200000">
          <a:off x="2744294" y="1726485"/>
          <a:ext cx="394828" cy="46318"/>
        </a:xfrm>
        <a:custGeom>
          <a:avLst/>
          <a:gdLst/>
          <a:ahLst/>
          <a:cxnLst/>
          <a:rect l="0" t="0" r="0" b="0"/>
          <a:pathLst>
            <a:path>
              <a:moveTo>
                <a:pt x="0" y="23159"/>
              </a:moveTo>
              <a:lnTo>
                <a:pt x="394828" y="23159"/>
              </a:lnTo>
            </a:path>
          </a:pathLst>
        </a:custGeom>
        <a:noFill/>
        <a:ln w="19050" cap="rnd"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931837" y="1739774"/>
        <a:ext cx="19741" cy="19741"/>
      </dsp:txXfrm>
    </dsp:sp>
    <dsp:sp modelId="{07BCC149-92F7-4F6D-8B4E-4E4E74C19622}">
      <dsp:nvSpPr>
        <dsp:cNvPr id="0" name=""/>
        <dsp:cNvSpPr/>
      </dsp:nvSpPr>
      <dsp:spPr>
        <a:xfrm>
          <a:off x="2166749" y="2312"/>
          <a:ext cx="1549918" cy="1549918"/>
        </a:xfrm>
        <a:prstGeom prst="ellipse">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smtClean="0"/>
            <a:t>Cyberbullying</a:t>
          </a:r>
          <a:endParaRPr lang="en-US" sz="1300" kern="1200" dirty="0"/>
        </a:p>
      </dsp:txBody>
      <dsp:txXfrm>
        <a:off x="2393729" y="229292"/>
        <a:ext cx="1095958" cy="1095958"/>
      </dsp:txXfrm>
    </dsp:sp>
    <dsp:sp modelId="{5B737C34-CAED-4D2B-9422-9FFCD630BDE3}">
      <dsp:nvSpPr>
        <dsp:cNvPr id="0" name=""/>
        <dsp:cNvSpPr/>
      </dsp:nvSpPr>
      <dsp:spPr>
        <a:xfrm rot="1800000">
          <a:off x="3603212" y="3253644"/>
          <a:ext cx="352063" cy="46318"/>
        </a:xfrm>
        <a:custGeom>
          <a:avLst/>
          <a:gdLst/>
          <a:ahLst/>
          <a:cxnLst/>
          <a:rect l="0" t="0" r="0" b="0"/>
          <a:pathLst>
            <a:path>
              <a:moveTo>
                <a:pt x="0" y="23159"/>
              </a:moveTo>
              <a:lnTo>
                <a:pt x="352063" y="23159"/>
              </a:lnTo>
            </a:path>
          </a:pathLst>
        </a:custGeom>
        <a:noFill/>
        <a:ln w="19050" cap="rnd"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770442" y="3268002"/>
        <a:ext cx="17603" cy="17603"/>
      </dsp:txXfrm>
    </dsp:sp>
    <dsp:sp modelId="{2EEE92F1-77D3-4D1C-B87C-8651A2B842D4}">
      <dsp:nvSpPr>
        <dsp:cNvPr id="0" name=""/>
        <dsp:cNvSpPr/>
      </dsp:nvSpPr>
      <dsp:spPr>
        <a:xfrm>
          <a:off x="3772845" y="3026284"/>
          <a:ext cx="1829508" cy="1549918"/>
        </a:xfrm>
        <a:prstGeom prst="ellipse">
          <a:avLst/>
        </a:prstGeom>
        <a:solidFill>
          <a:schemeClr val="accent3">
            <a:hueOff val="-716701"/>
            <a:satOff val="590"/>
            <a:lumOff val="-49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smtClean="0"/>
            <a:t>Increased Cases of Immorality in the society</a:t>
          </a:r>
          <a:endParaRPr lang="en-US" sz="1300" kern="1200" dirty="0"/>
        </a:p>
      </dsp:txBody>
      <dsp:txXfrm>
        <a:off x="4040770" y="3253264"/>
        <a:ext cx="1293658" cy="1095958"/>
      </dsp:txXfrm>
    </dsp:sp>
    <dsp:sp modelId="{BD559722-F47D-4224-85AC-D3FD31AC1857}">
      <dsp:nvSpPr>
        <dsp:cNvPr id="0" name=""/>
        <dsp:cNvSpPr/>
      </dsp:nvSpPr>
      <dsp:spPr>
        <a:xfrm rot="9000000">
          <a:off x="1836811" y="3278116"/>
          <a:ext cx="449950" cy="46318"/>
        </a:xfrm>
        <a:custGeom>
          <a:avLst/>
          <a:gdLst/>
          <a:ahLst/>
          <a:cxnLst/>
          <a:rect l="0" t="0" r="0" b="0"/>
          <a:pathLst>
            <a:path>
              <a:moveTo>
                <a:pt x="0" y="23159"/>
              </a:moveTo>
              <a:lnTo>
                <a:pt x="449950" y="23159"/>
              </a:lnTo>
            </a:path>
          </a:pathLst>
        </a:custGeom>
        <a:noFill/>
        <a:ln w="19050" cap="rnd"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2050537" y="3290027"/>
        <a:ext cx="22497" cy="22497"/>
      </dsp:txXfrm>
    </dsp:sp>
    <dsp:sp modelId="{D5D065BD-00B9-45C8-9015-28317F079461}">
      <dsp:nvSpPr>
        <dsp:cNvPr id="0" name=""/>
        <dsp:cNvSpPr/>
      </dsp:nvSpPr>
      <dsp:spPr>
        <a:xfrm>
          <a:off x="420858" y="3026284"/>
          <a:ext cx="1549918" cy="1549918"/>
        </a:xfrm>
        <a:prstGeom prst="ellipse">
          <a:avLst/>
        </a:prstGeom>
        <a:solidFill>
          <a:schemeClr val="accent3">
            <a:hueOff val="-1433403"/>
            <a:satOff val="1180"/>
            <a:lumOff val="-98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smtClean="0"/>
            <a:t>Limitation of Privacy </a:t>
          </a:r>
          <a:endParaRPr lang="en-US" sz="1300" kern="1200" dirty="0"/>
        </a:p>
      </dsp:txBody>
      <dsp:txXfrm>
        <a:off x="647838" y="3253264"/>
        <a:ext cx="1095958" cy="1095958"/>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363BAD-AF63-4F2E-AC1F-1B87A3ABED4B}" type="datetimeFigureOut">
              <a:rPr lang="en-US" smtClean="0"/>
              <a:t>8/4/2021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DACA0F-3EEC-4C3F-A52F-893B486435C6}" type="slidenum">
              <a:rPr lang="en-US" smtClean="0"/>
              <a:t>‹#›</a:t>
            </a:fld>
            <a:endParaRPr lang="en-US"/>
          </a:p>
        </p:txBody>
      </p:sp>
    </p:spTree>
    <p:extLst>
      <p:ext uri="{BB962C8B-B14F-4D97-AF65-F5344CB8AC3E}">
        <p14:creationId xmlns:p14="http://schemas.microsoft.com/office/powerpoint/2010/main" val="420692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200000"/>
              </a:lnSpc>
            </a:pPr>
            <a:r>
              <a:rPr lang="en-US" dirty="0" smtClean="0">
                <a:latin typeface="Times New Roman" panose="02020603050405020304" pitchFamily="18" charset="0"/>
                <a:cs typeface="Times New Roman" panose="02020603050405020304" pitchFamily="18" charset="0"/>
              </a:rPr>
              <a:t>Most company’s sales have increased subject to freedom to advertise through social media. Typically, consumers’ decisions can easily be manipulated if a company has enormous followers and a good reputation by creating user-generated content that is the backbone of digital marketing through social media. Secondly, there is freedom of interaction as most social media platforms have no limitations. Consequently, people can easily interact with friends and family without necessarily traveling to their destination. Besides, they can share different opinions and stories. However, these platforms have increased cases of cyberbullying and the limitation of privacy in society.  </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2DACA0F-3EEC-4C3F-A52F-893B486435C6}" type="slidenum">
              <a:rPr lang="en-US" smtClean="0"/>
              <a:t>2</a:t>
            </a:fld>
            <a:endParaRPr lang="en-US"/>
          </a:p>
        </p:txBody>
      </p:sp>
    </p:spTree>
    <p:extLst>
      <p:ext uri="{BB962C8B-B14F-4D97-AF65-F5344CB8AC3E}">
        <p14:creationId xmlns:p14="http://schemas.microsoft.com/office/powerpoint/2010/main" val="2288192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b="1" dirty="0" smtClean="0">
                <a:latin typeface="Times New Roman" panose="02020603050405020304" pitchFamily="18" charset="0"/>
                <a:cs typeface="Times New Roman" panose="02020603050405020304" pitchFamily="18" charset="0"/>
              </a:rPr>
              <a:t>Positive impacts</a:t>
            </a:r>
          </a:p>
          <a:p>
            <a:pPr algn="l"/>
            <a:r>
              <a:rPr lang="en-US" b="0" dirty="0" smtClean="0">
                <a:latin typeface="Times New Roman" panose="02020603050405020304" pitchFamily="18" charset="0"/>
                <a:cs typeface="Times New Roman" panose="02020603050405020304" pitchFamily="18" charset="0"/>
              </a:rPr>
              <a:t>A million individuals are using different social media platforms, thus providing an opportunity to reach out to many consumers interested in a company’s goods or services.  Secondly, hiring potential employees has been made accessible through platforms such as LinkedIn as HR managers easily identify and higher based on information in the social media. They need not travel to the office to present their documents.  Thirdly, most social media platforms are by students to learn and access essential materials. Finally, politicians use these platforms to share their manifestos in campaign times, enabling them to reach out to their supporters for more votes(</a:t>
            </a:r>
            <a:r>
              <a:rPr lang="en-US" b="0" dirty="0" err="1" smtClean="0">
                <a:latin typeface="Times New Roman" panose="02020603050405020304" pitchFamily="18" charset="0"/>
                <a:cs typeface="Times New Roman" panose="02020603050405020304" pitchFamily="18" charset="0"/>
              </a:rPr>
              <a:t>Gaitho</a:t>
            </a:r>
            <a:r>
              <a:rPr lang="en-US" b="0" dirty="0" smtClean="0">
                <a:latin typeface="Times New Roman" panose="02020603050405020304" pitchFamily="18" charset="0"/>
                <a:cs typeface="Times New Roman" panose="02020603050405020304" pitchFamily="18" charset="0"/>
              </a:rPr>
              <a:t>, 2016). </a:t>
            </a:r>
          </a:p>
          <a:p>
            <a:pPr algn="ctr"/>
            <a:r>
              <a:rPr lang="en-US" b="1" dirty="0" smtClean="0">
                <a:latin typeface="Times New Roman" panose="02020603050405020304" pitchFamily="18" charset="0"/>
                <a:cs typeface="Times New Roman" panose="02020603050405020304" pitchFamily="18" charset="0"/>
              </a:rPr>
              <a:t>Negative Impacts </a:t>
            </a:r>
          </a:p>
          <a:p>
            <a:pPr algn="l"/>
            <a:r>
              <a:rPr lang="en-US" b="0" dirty="0" smtClean="0">
                <a:latin typeface="Times New Roman" panose="02020603050405020304" pitchFamily="18" charset="0"/>
                <a:cs typeface="Times New Roman" panose="02020603050405020304" pitchFamily="18" charset="0"/>
              </a:rPr>
              <a:t>Cyberbullying cases have increased as most teenagers misuse social media platforms to share videos, pictures, and rumors aiming at and ruining their colleagues' reputations.  Besides, social media has limited privacy by increasing stalking, misidentify, and misusing another person’s information for personal gain. Therefore, people should understand the necessity of keeping some private information away from public profiles (Gaitho, 2016).</a:t>
            </a:r>
            <a:endParaRPr lang="en-US" b="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2DACA0F-3EEC-4C3F-A52F-893B486435C6}" type="slidenum">
              <a:rPr lang="en-US" smtClean="0"/>
              <a:t>3</a:t>
            </a:fld>
            <a:endParaRPr lang="en-US"/>
          </a:p>
        </p:txBody>
      </p:sp>
    </p:spTree>
    <p:extLst>
      <p:ext uri="{BB962C8B-B14F-4D97-AF65-F5344CB8AC3E}">
        <p14:creationId xmlns:p14="http://schemas.microsoft.com/office/powerpoint/2010/main" val="1399843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People tend to trust information from individuals with a massive audience. For example, with Instagram and Facebook live, people can engage presenters by giving their opinions on critical matters. Notably, with large followers, people tend to trust the information and share it with others, thus spreading news even </a:t>
            </a:r>
            <a:r>
              <a:rPr lang="en-US" dirty="0" err="1" smtClean="0"/>
              <a:t>further.Secondly</a:t>
            </a:r>
            <a:r>
              <a:rPr lang="en-US" dirty="0" smtClean="0"/>
              <a:t>,  people can evaluate products or a company’s credibility based on consumers' feedback on offered goods or services. Thirdly, with payment options such as POD, consumers have entrusted information from various media platforms as they have the opportunity to assess the product before the actual purchase. This strategy has increased the trust on social media platforms today.</a:t>
            </a:r>
            <a:endParaRPr lang="en-US" dirty="0"/>
          </a:p>
        </p:txBody>
      </p:sp>
      <p:sp>
        <p:nvSpPr>
          <p:cNvPr id="4" name="Slide Number Placeholder 3"/>
          <p:cNvSpPr>
            <a:spLocks noGrp="1"/>
          </p:cNvSpPr>
          <p:nvPr>
            <p:ph type="sldNum" sz="quarter" idx="10"/>
          </p:nvPr>
        </p:nvSpPr>
        <p:spPr/>
        <p:txBody>
          <a:bodyPr/>
          <a:lstStyle/>
          <a:p>
            <a:fld id="{E2DACA0F-3EEC-4C3F-A52F-893B486435C6}" type="slidenum">
              <a:rPr lang="en-US" smtClean="0"/>
              <a:t>4</a:t>
            </a:fld>
            <a:endParaRPr lang="en-US"/>
          </a:p>
        </p:txBody>
      </p:sp>
    </p:spTree>
    <p:extLst>
      <p:ext uri="{BB962C8B-B14F-4D97-AF65-F5344CB8AC3E}">
        <p14:creationId xmlns:p14="http://schemas.microsoft.com/office/powerpoint/2010/main" val="813843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6317A33-EE5B-4068-AC48-B30DCB20C85C}" type="datetimeFigureOut">
              <a:rPr lang="en-US" smtClean="0"/>
              <a:t>8/4/2021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81A64D-62A7-4323-BCF1-9D3005B1835B}" type="slidenum">
              <a:rPr lang="en-US" smtClean="0"/>
              <a:t>‹#›</a:t>
            </a:fld>
            <a:endParaRPr lang="en-US"/>
          </a:p>
        </p:txBody>
      </p:sp>
    </p:spTree>
    <p:extLst>
      <p:ext uri="{BB962C8B-B14F-4D97-AF65-F5344CB8AC3E}">
        <p14:creationId xmlns:p14="http://schemas.microsoft.com/office/powerpoint/2010/main" val="164125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317A33-EE5B-4068-AC48-B30DCB20C85C}" type="datetimeFigureOut">
              <a:rPr lang="en-US" smtClean="0"/>
              <a:t>8/4/2021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81A64D-62A7-4323-BCF1-9D3005B1835B}" type="slidenum">
              <a:rPr lang="en-US" smtClean="0"/>
              <a:t>‹#›</a:t>
            </a:fld>
            <a:endParaRPr lang="en-US"/>
          </a:p>
        </p:txBody>
      </p:sp>
    </p:spTree>
    <p:extLst>
      <p:ext uri="{BB962C8B-B14F-4D97-AF65-F5344CB8AC3E}">
        <p14:creationId xmlns:p14="http://schemas.microsoft.com/office/powerpoint/2010/main" val="3543004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317A33-EE5B-4068-AC48-B30DCB20C85C}" type="datetimeFigureOut">
              <a:rPr lang="en-US" smtClean="0"/>
              <a:t>8/4/2021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81A64D-62A7-4323-BCF1-9D3005B1835B}"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5290795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317A33-EE5B-4068-AC48-B30DCB20C85C}" type="datetimeFigureOut">
              <a:rPr lang="en-US" smtClean="0"/>
              <a:t>8/4/2021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81A64D-62A7-4323-BCF1-9D3005B1835B}" type="slidenum">
              <a:rPr lang="en-US" smtClean="0"/>
              <a:t>‹#›</a:t>
            </a:fld>
            <a:endParaRPr lang="en-US"/>
          </a:p>
        </p:txBody>
      </p:sp>
    </p:spTree>
    <p:extLst>
      <p:ext uri="{BB962C8B-B14F-4D97-AF65-F5344CB8AC3E}">
        <p14:creationId xmlns:p14="http://schemas.microsoft.com/office/powerpoint/2010/main" val="19812104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317A33-EE5B-4068-AC48-B30DCB20C85C}" type="datetimeFigureOut">
              <a:rPr lang="en-US" smtClean="0"/>
              <a:t>8/4/2021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81A64D-62A7-4323-BCF1-9D3005B1835B}"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598390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317A33-EE5B-4068-AC48-B30DCB20C85C}" type="datetimeFigureOut">
              <a:rPr lang="en-US" smtClean="0"/>
              <a:t>8/4/2021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81A64D-62A7-4323-BCF1-9D3005B1835B}" type="slidenum">
              <a:rPr lang="en-US" smtClean="0"/>
              <a:t>‹#›</a:t>
            </a:fld>
            <a:endParaRPr lang="en-US"/>
          </a:p>
        </p:txBody>
      </p:sp>
    </p:spTree>
    <p:extLst>
      <p:ext uri="{BB962C8B-B14F-4D97-AF65-F5344CB8AC3E}">
        <p14:creationId xmlns:p14="http://schemas.microsoft.com/office/powerpoint/2010/main" val="37404126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317A33-EE5B-4068-AC48-B30DCB20C85C}" type="datetimeFigureOut">
              <a:rPr lang="en-US" smtClean="0"/>
              <a:t>8/4/2021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81A64D-62A7-4323-BCF1-9D3005B1835B}" type="slidenum">
              <a:rPr lang="en-US" smtClean="0"/>
              <a:t>‹#›</a:t>
            </a:fld>
            <a:endParaRPr lang="en-US"/>
          </a:p>
        </p:txBody>
      </p:sp>
    </p:spTree>
    <p:extLst>
      <p:ext uri="{BB962C8B-B14F-4D97-AF65-F5344CB8AC3E}">
        <p14:creationId xmlns:p14="http://schemas.microsoft.com/office/powerpoint/2010/main" val="4291963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317A33-EE5B-4068-AC48-B30DCB20C85C}" type="datetimeFigureOut">
              <a:rPr lang="en-US" smtClean="0"/>
              <a:t>8/4/2021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81A64D-62A7-4323-BCF1-9D3005B1835B}" type="slidenum">
              <a:rPr lang="en-US" smtClean="0"/>
              <a:t>‹#›</a:t>
            </a:fld>
            <a:endParaRPr lang="en-US"/>
          </a:p>
        </p:txBody>
      </p:sp>
    </p:spTree>
    <p:extLst>
      <p:ext uri="{BB962C8B-B14F-4D97-AF65-F5344CB8AC3E}">
        <p14:creationId xmlns:p14="http://schemas.microsoft.com/office/powerpoint/2010/main" val="3444336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317A33-EE5B-4068-AC48-B30DCB20C85C}" type="datetimeFigureOut">
              <a:rPr lang="en-US" smtClean="0"/>
              <a:t>8/4/2021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81A64D-62A7-4323-BCF1-9D3005B1835B}" type="slidenum">
              <a:rPr lang="en-US" smtClean="0"/>
              <a:t>‹#›</a:t>
            </a:fld>
            <a:endParaRPr lang="en-US"/>
          </a:p>
        </p:txBody>
      </p:sp>
    </p:spTree>
    <p:extLst>
      <p:ext uri="{BB962C8B-B14F-4D97-AF65-F5344CB8AC3E}">
        <p14:creationId xmlns:p14="http://schemas.microsoft.com/office/powerpoint/2010/main" val="1127340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317A33-EE5B-4068-AC48-B30DCB20C85C}" type="datetimeFigureOut">
              <a:rPr lang="en-US" smtClean="0"/>
              <a:t>8/4/2021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81A64D-62A7-4323-BCF1-9D3005B1835B}" type="slidenum">
              <a:rPr lang="en-US" smtClean="0"/>
              <a:t>‹#›</a:t>
            </a:fld>
            <a:endParaRPr lang="en-US"/>
          </a:p>
        </p:txBody>
      </p:sp>
    </p:spTree>
    <p:extLst>
      <p:ext uri="{BB962C8B-B14F-4D97-AF65-F5344CB8AC3E}">
        <p14:creationId xmlns:p14="http://schemas.microsoft.com/office/powerpoint/2010/main" val="557113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6317A33-EE5B-4068-AC48-B30DCB20C85C}" type="datetimeFigureOut">
              <a:rPr lang="en-US" smtClean="0"/>
              <a:t>8/4/2021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81A64D-62A7-4323-BCF1-9D3005B1835B}" type="slidenum">
              <a:rPr lang="en-US" smtClean="0"/>
              <a:t>‹#›</a:t>
            </a:fld>
            <a:endParaRPr lang="en-US"/>
          </a:p>
        </p:txBody>
      </p:sp>
    </p:spTree>
    <p:extLst>
      <p:ext uri="{BB962C8B-B14F-4D97-AF65-F5344CB8AC3E}">
        <p14:creationId xmlns:p14="http://schemas.microsoft.com/office/powerpoint/2010/main" val="698676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317A33-EE5B-4068-AC48-B30DCB20C85C}" type="datetimeFigureOut">
              <a:rPr lang="en-US" smtClean="0"/>
              <a:t>8/4/2021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181A64D-62A7-4323-BCF1-9D3005B1835B}" type="slidenum">
              <a:rPr lang="en-US" smtClean="0"/>
              <a:t>‹#›</a:t>
            </a:fld>
            <a:endParaRPr lang="en-US"/>
          </a:p>
        </p:txBody>
      </p:sp>
    </p:spTree>
    <p:extLst>
      <p:ext uri="{BB962C8B-B14F-4D97-AF65-F5344CB8AC3E}">
        <p14:creationId xmlns:p14="http://schemas.microsoft.com/office/powerpoint/2010/main" val="3769257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6317A33-EE5B-4068-AC48-B30DCB20C85C}" type="datetimeFigureOut">
              <a:rPr lang="en-US" smtClean="0"/>
              <a:t>8/4/2021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181A64D-62A7-4323-BCF1-9D3005B1835B}" type="slidenum">
              <a:rPr lang="en-US" smtClean="0"/>
              <a:t>‹#›</a:t>
            </a:fld>
            <a:endParaRPr lang="en-US"/>
          </a:p>
        </p:txBody>
      </p:sp>
    </p:spTree>
    <p:extLst>
      <p:ext uri="{BB962C8B-B14F-4D97-AF65-F5344CB8AC3E}">
        <p14:creationId xmlns:p14="http://schemas.microsoft.com/office/powerpoint/2010/main" val="3601316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317A33-EE5B-4068-AC48-B30DCB20C85C}" type="datetimeFigureOut">
              <a:rPr lang="en-US" smtClean="0"/>
              <a:t>8/4/2021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181A64D-62A7-4323-BCF1-9D3005B1835B}" type="slidenum">
              <a:rPr lang="en-US" smtClean="0"/>
              <a:t>‹#›</a:t>
            </a:fld>
            <a:endParaRPr lang="en-US"/>
          </a:p>
        </p:txBody>
      </p:sp>
    </p:spTree>
    <p:extLst>
      <p:ext uri="{BB962C8B-B14F-4D97-AF65-F5344CB8AC3E}">
        <p14:creationId xmlns:p14="http://schemas.microsoft.com/office/powerpoint/2010/main" val="83645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317A33-EE5B-4068-AC48-B30DCB20C85C}" type="datetimeFigureOut">
              <a:rPr lang="en-US" smtClean="0"/>
              <a:t>8/4/2021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81A64D-62A7-4323-BCF1-9D3005B1835B}" type="slidenum">
              <a:rPr lang="en-US" smtClean="0"/>
              <a:t>‹#›</a:t>
            </a:fld>
            <a:endParaRPr lang="en-US"/>
          </a:p>
        </p:txBody>
      </p:sp>
    </p:spTree>
    <p:extLst>
      <p:ext uri="{BB962C8B-B14F-4D97-AF65-F5344CB8AC3E}">
        <p14:creationId xmlns:p14="http://schemas.microsoft.com/office/powerpoint/2010/main" val="2805033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317A33-EE5B-4068-AC48-B30DCB20C85C}" type="datetimeFigureOut">
              <a:rPr lang="en-US" smtClean="0"/>
              <a:t>8/4/2021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81A64D-62A7-4323-BCF1-9D3005B1835B}" type="slidenum">
              <a:rPr lang="en-US" smtClean="0"/>
              <a:t>‹#›</a:t>
            </a:fld>
            <a:endParaRPr lang="en-US"/>
          </a:p>
        </p:txBody>
      </p:sp>
    </p:spTree>
    <p:extLst>
      <p:ext uri="{BB962C8B-B14F-4D97-AF65-F5344CB8AC3E}">
        <p14:creationId xmlns:p14="http://schemas.microsoft.com/office/powerpoint/2010/main" val="2976344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6317A33-EE5B-4068-AC48-B30DCB20C85C}" type="datetimeFigureOut">
              <a:rPr lang="en-US" smtClean="0"/>
              <a:t>8/4/2021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181A64D-62A7-4323-BCF1-9D3005B1835B}" type="slidenum">
              <a:rPr lang="en-US" smtClean="0"/>
              <a:t>‹#›</a:t>
            </a:fld>
            <a:endParaRPr lang="en-US"/>
          </a:p>
        </p:txBody>
      </p:sp>
    </p:spTree>
    <p:extLst>
      <p:ext uri="{BB962C8B-B14F-4D97-AF65-F5344CB8AC3E}">
        <p14:creationId xmlns:p14="http://schemas.microsoft.com/office/powerpoint/2010/main" val="299390827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www.huffpost.com/entry/the-power-of-social-media_3_b_5161138" TargetMode="External"/><Relationship Id="rId2" Type="http://schemas.openxmlformats.org/officeDocument/2006/relationships/hyperlink" Target="https://www.simplilearn.com/real-impact-social-media-article" TargetMode="External"/><Relationship Id="rId1" Type="http://schemas.openxmlformats.org/officeDocument/2006/relationships/slideLayout" Target="../slideLayouts/slideLayout7.xml"/><Relationship Id="rId5" Type="http://schemas.openxmlformats.org/officeDocument/2006/relationships/hyperlink" Target="https://www.fastcompany.com/90356260/social-media-can-hurt-you-these-6-tips-from-a-psychologist-could-help" TargetMode="External"/><Relationship Id="rId4" Type="http://schemas.openxmlformats.org/officeDocument/2006/relationships/hyperlink" Target="https://digitalschoolofmarketing.co.za/blog/what-is-the-power-of-social-media/"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50125" y="272955"/>
            <a:ext cx="11928144" cy="6247864"/>
          </a:xfrm>
          <a:prstGeom prst="rect">
            <a:avLst/>
          </a:prstGeom>
          <a:noFill/>
        </p:spPr>
        <p:txBody>
          <a:bodyPr wrap="square" rtlCol="0">
            <a:spAutoFit/>
          </a:bodyPr>
          <a:lstStyle/>
          <a:p>
            <a:pPr algn="ctr">
              <a:lnSpc>
                <a:spcPct val="200000"/>
              </a:lnSpc>
            </a:pPr>
            <a:endParaRPr lang="en-US" sz="2000" dirty="0" smtClean="0">
              <a:latin typeface="Times New Roman" panose="02020603050405020304" pitchFamily="18" charset="0"/>
              <a:cs typeface="Times New Roman" panose="02020603050405020304" pitchFamily="18" charset="0"/>
            </a:endParaRPr>
          </a:p>
          <a:p>
            <a:pPr algn="ctr">
              <a:lnSpc>
                <a:spcPct val="200000"/>
              </a:lnSpc>
            </a:pPr>
            <a:endParaRPr lang="en-US" sz="2000" dirty="0">
              <a:latin typeface="Times New Roman" panose="02020603050405020304" pitchFamily="18" charset="0"/>
              <a:cs typeface="Times New Roman" panose="02020603050405020304" pitchFamily="18" charset="0"/>
            </a:endParaRPr>
          </a:p>
          <a:p>
            <a:pPr algn="ctr">
              <a:lnSpc>
                <a:spcPct val="200000"/>
              </a:lnSpc>
            </a:pPr>
            <a:r>
              <a:rPr lang="en-US" sz="2000" b="1" dirty="0" smtClean="0">
                <a:latin typeface="Times New Roman" panose="02020603050405020304" pitchFamily="18" charset="0"/>
                <a:cs typeface="Times New Roman" panose="02020603050405020304" pitchFamily="18" charset="0"/>
              </a:rPr>
              <a:t>The Power of Social Median and Impact on Daily Lives</a:t>
            </a:r>
          </a:p>
          <a:p>
            <a:pPr algn="ctr">
              <a:lnSpc>
                <a:spcPct val="200000"/>
              </a:lnSpc>
            </a:pPr>
            <a:endParaRPr lang="en-US" sz="2000" dirty="0">
              <a:latin typeface="Times New Roman" panose="02020603050405020304" pitchFamily="18" charset="0"/>
              <a:cs typeface="Times New Roman" panose="02020603050405020304" pitchFamily="18" charset="0"/>
            </a:endParaRPr>
          </a:p>
          <a:p>
            <a:pPr algn="ctr">
              <a:lnSpc>
                <a:spcPct val="200000"/>
              </a:lnSpc>
            </a:pPr>
            <a:r>
              <a:rPr lang="en-US" sz="2000" dirty="0" smtClean="0">
                <a:latin typeface="Times New Roman" panose="02020603050405020304" pitchFamily="18" charset="0"/>
                <a:cs typeface="Times New Roman" panose="02020603050405020304" pitchFamily="18" charset="0"/>
              </a:rPr>
              <a:t>Author’s Name</a:t>
            </a:r>
          </a:p>
          <a:p>
            <a:pPr algn="ctr">
              <a:lnSpc>
                <a:spcPct val="200000"/>
              </a:lnSpc>
            </a:pPr>
            <a:r>
              <a:rPr lang="en-US" sz="2000" dirty="0" smtClean="0">
                <a:latin typeface="Times New Roman" panose="02020603050405020304" pitchFamily="18" charset="0"/>
                <a:cs typeface="Times New Roman" panose="02020603050405020304" pitchFamily="18" charset="0"/>
              </a:rPr>
              <a:t>Institutional Affiliation</a:t>
            </a:r>
          </a:p>
          <a:p>
            <a:pPr algn="ctr">
              <a:lnSpc>
                <a:spcPct val="200000"/>
              </a:lnSpc>
            </a:pPr>
            <a:r>
              <a:rPr lang="en-US" sz="2000" dirty="0" smtClean="0">
                <a:latin typeface="Times New Roman" panose="02020603050405020304" pitchFamily="18" charset="0"/>
                <a:cs typeface="Times New Roman" panose="02020603050405020304" pitchFamily="18" charset="0"/>
              </a:rPr>
              <a:t>Course Name and Number</a:t>
            </a:r>
          </a:p>
          <a:p>
            <a:pPr algn="ctr">
              <a:lnSpc>
                <a:spcPct val="200000"/>
              </a:lnSpc>
            </a:pPr>
            <a:r>
              <a:rPr lang="en-US" sz="2000" dirty="0" smtClean="0">
                <a:latin typeface="Times New Roman" panose="02020603050405020304" pitchFamily="18" charset="0"/>
                <a:cs typeface="Times New Roman" panose="02020603050405020304" pitchFamily="18" charset="0"/>
              </a:rPr>
              <a:t>Instructor’s Name</a:t>
            </a:r>
          </a:p>
          <a:p>
            <a:pPr algn="ctr">
              <a:lnSpc>
                <a:spcPct val="200000"/>
              </a:lnSpc>
            </a:pPr>
            <a:r>
              <a:rPr lang="en-US" sz="2000" dirty="0" smtClean="0">
                <a:latin typeface="Times New Roman" panose="02020603050405020304" pitchFamily="18" charset="0"/>
                <a:cs typeface="Times New Roman" panose="02020603050405020304" pitchFamily="18" charset="0"/>
              </a:rPr>
              <a:t>Due Date</a:t>
            </a:r>
            <a:endParaRPr lang="en-US" sz="2000" dirty="0">
              <a:latin typeface="Times New Roman" panose="02020603050405020304" pitchFamily="18" charset="0"/>
              <a:cs typeface="Times New Roman" panose="02020603050405020304" pitchFamily="18" charset="0"/>
            </a:endParaRPr>
          </a:p>
          <a:p>
            <a:pPr algn="ctr">
              <a:lnSpc>
                <a:spcPct val="200000"/>
              </a:lnSpc>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798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0" y="35077"/>
            <a:ext cx="12191999" cy="7063344"/>
          </a:xfrm>
          <a:prstGeom prst="rect">
            <a:avLst/>
          </a:prstGeom>
        </p:spPr>
        <p:txBody>
          <a:bodyPr wrap="square">
            <a:spAutoFit/>
          </a:bodyPr>
          <a:lstStyle/>
          <a:p>
            <a:pPr algn="ctr">
              <a:lnSpc>
                <a:spcPct val="200000"/>
              </a:lnSpc>
            </a:pPr>
            <a:r>
              <a:rPr lang="en-US" sz="2250" b="1" dirty="0" smtClean="0">
                <a:latin typeface="Times New Roman" panose="02020603050405020304" pitchFamily="18" charset="0"/>
                <a:cs typeface="Times New Roman" panose="02020603050405020304" pitchFamily="18" charset="0"/>
              </a:rPr>
              <a:t>The Power of Social Median and Impact on Daily Lives</a:t>
            </a:r>
          </a:p>
          <a:p>
            <a:pPr marL="342900" indent="-342900">
              <a:lnSpc>
                <a:spcPct val="200000"/>
              </a:lnSpc>
              <a:buFont typeface="Wingdings" panose="05000000000000000000" pitchFamily="2" charset="2"/>
              <a:buChar char="Ø"/>
            </a:pPr>
            <a:r>
              <a:rPr lang="en-US" sz="2250" dirty="0" smtClean="0">
                <a:latin typeface="Times New Roman" panose="02020603050405020304" pitchFamily="18" charset="0"/>
                <a:cs typeface="Times New Roman" panose="02020603050405020304" pitchFamily="18" charset="0"/>
              </a:rPr>
              <a:t>Technological advancement  through the use of internet has revolutionized the world making it the reign of Social media.  The use of various social media platforms is slowly becoming the culture in every society. </a:t>
            </a:r>
          </a:p>
          <a:p>
            <a:pPr marL="342900" indent="-342900">
              <a:lnSpc>
                <a:spcPct val="200000"/>
              </a:lnSpc>
              <a:buFont typeface="Wingdings" panose="05000000000000000000" pitchFamily="2" charset="2"/>
              <a:buChar char="Ø"/>
            </a:pPr>
            <a:r>
              <a:rPr lang="en-US" sz="2250" dirty="0" smtClean="0">
                <a:latin typeface="Times New Roman" panose="02020603050405020304" pitchFamily="18" charset="0"/>
                <a:cs typeface="Times New Roman" panose="02020603050405020304" pitchFamily="18" charset="0"/>
              </a:rPr>
              <a:t>Social media has influenced the daily lives in the following ways: </a:t>
            </a:r>
          </a:p>
          <a:p>
            <a:pPr marL="1314450" lvl="2" indent="-400050">
              <a:lnSpc>
                <a:spcPct val="200000"/>
              </a:lnSpc>
              <a:buFont typeface="+mj-lt"/>
              <a:buAutoNum type="romanLcPeriod"/>
            </a:pPr>
            <a:r>
              <a:rPr lang="en-US" sz="2250" dirty="0" smtClean="0">
                <a:latin typeface="Times New Roman" panose="02020603050405020304" pitchFamily="18" charset="0"/>
                <a:cs typeface="Times New Roman" panose="02020603050405020304" pitchFamily="18" charset="0"/>
              </a:rPr>
              <a:t>Advertisement has  been made easy as consumers decision can easily be manipulated.</a:t>
            </a:r>
          </a:p>
          <a:p>
            <a:pPr marL="1314450" lvl="2" indent="-400050">
              <a:lnSpc>
                <a:spcPct val="200000"/>
              </a:lnSpc>
              <a:buFont typeface="+mj-lt"/>
              <a:buAutoNum type="romanLcPeriod"/>
            </a:pPr>
            <a:r>
              <a:rPr lang="en-US" sz="2250" dirty="0" smtClean="0">
                <a:latin typeface="Times New Roman" panose="02020603050405020304" pitchFamily="18" charset="0"/>
                <a:cs typeface="Times New Roman" panose="02020603050405020304" pitchFamily="18" charset="0"/>
              </a:rPr>
              <a:t>There is limitation of privacy </a:t>
            </a:r>
          </a:p>
          <a:p>
            <a:pPr marL="1314450" lvl="2" indent="-400050">
              <a:lnSpc>
                <a:spcPct val="200000"/>
              </a:lnSpc>
              <a:buFont typeface="+mj-lt"/>
              <a:buAutoNum type="romanLcPeriod"/>
            </a:pPr>
            <a:r>
              <a:rPr lang="en-US" sz="2250" dirty="0" smtClean="0">
                <a:latin typeface="Times New Roman" panose="02020603050405020304" pitchFamily="18" charset="0"/>
                <a:cs typeface="Times New Roman" panose="02020603050405020304" pitchFamily="18" charset="0"/>
              </a:rPr>
              <a:t>Increased cases of cyber bullying</a:t>
            </a:r>
          </a:p>
          <a:p>
            <a:pPr marL="1314450" lvl="2" indent="-400050">
              <a:lnSpc>
                <a:spcPct val="200000"/>
              </a:lnSpc>
              <a:buFont typeface="+mj-lt"/>
              <a:buAutoNum type="romanLcPeriod"/>
            </a:pPr>
            <a:r>
              <a:rPr lang="en-US" sz="2250" dirty="0" smtClean="0">
                <a:latin typeface="Times New Roman" panose="02020603050405020304" pitchFamily="18" charset="0"/>
                <a:cs typeface="Times New Roman" panose="02020603050405020304" pitchFamily="18" charset="0"/>
              </a:rPr>
              <a:t>People can easily share their opinions and stories</a:t>
            </a:r>
          </a:p>
          <a:p>
            <a:pPr marL="1314450" lvl="2" indent="-400050">
              <a:lnSpc>
                <a:spcPct val="200000"/>
              </a:lnSpc>
              <a:buFont typeface="+mj-lt"/>
              <a:buAutoNum type="romanLcPeriod"/>
            </a:pPr>
            <a:r>
              <a:rPr lang="en-US" sz="2250" dirty="0" smtClean="0">
                <a:latin typeface="Times New Roman" panose="02020603050405020304" pitchFamily="18" charset="0"/>
                <a:cs typeface="Times New Roman" panose="02020603050405020304" pitchFamily="18" charset="0"/>
              </a:rPr>
              <a:t>Allow people to reconnect with families and old friends (Goodyear, 2014).</a:t>
            </a:r>
          </a:p>
        </p:txBody>
      </p:sp>
    </p:spTree>
    <p:extLst>
      <p:ext uri="{BB962C8B-B14F-4D97-AF65-F5344CB8AC3E}">
        <p14:creationId xmlns:p14="http://schemas.microsoft.com/office/powerpoint/2010/main" val="3502868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Impacts of Social Media</a:t>
            </a:r>
            <a:endParaRPr lang="en-US" sz="3200" b="1"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839788" y="944177"/>
            <a:ext cx="5157787" cy="823912"/>
          </a:xfrm>
        </p:spPr>
        <p:txBody>
          <a:bodyPr/>
          <a:lstStyle/>
          <a:p>
            <a:pPr algn="ctr"/>
            <a:r>
              <a:rPr lang="en-US" dirty="0" smtClean="0"/>
              <a:t>Positive Impacts </a:t>
            </a:r>
            <a:endParaRPr lang="en-US" dirty="0"/>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2047314054"/>
              </p:ext>
            </p:extLst>
          </p:nvPr>
        </p:nvGraphicFramePr>
        <p:xfrm>
          <a:off x="313899" y="1690688"/>
          <a:ext cx="6076667" cy="48465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 Placeholder 4"/>
          <p:cNvSpPr>
            <a:spLocks noGrp="1"/>
          </p:cNvSpPr>
          <p:nvPr>
            <p:ph type="body" sz="quarter" idx="3"/>
          </p:nvPr>
        </p:nvSpPr>
        <p:spPr>
          <a:xfrm>
            <a:off x="6349623" y="1244436"/>
            <a:ext cx="5183188" cy="823912"/>
          </a:xfrm>
        </p:spPr>
        <p:txBody>
          <a:bodyPr/>
          <a:lstStyle/>
          <a:p>
            <a:pPr algn="ctr"/>
            <a:r>
              <a:rPr lang="en-US" dirty="0" smtClean="0"/>
              <a:t>Negative Impacts</a:t>
            </a:r>
            <a:endParaRPr lang="en-US" dirty="0"/>
          </a:p>
        </p:txBody>
      </p:sp>
      <p:graphicFrame>
        <p:nvGraphicFramePr>
          <p:cNvPr id="8" name="Content Placeholder 7"/>
          <p:cNvGraphicFramePr>
            <a:graphicFrameLocks noGrp="1"/>
          </p:cNvGraphicFramePr>
          <p:nvPr>
            <p:ph sz="quarter" idx="4"/>
            <p:extLst>
              <p:ext uri="{D42A27DB-BD31-4B8C-83A1-F6EECF244321}">
                <p14:modId xmlns:p14="http://schemas.microsoft.com/office/powerpoint/2010/main" val="267425717"/>
              </p:ext>
            </p:extLst>
          </p:nvPr>
        </p:nvGraphicFramePr>
        <p:xfrm>
          <a:off x="6168789" y="2068348"/>
          <a:ext cx="6023212" cy="457851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073526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Reasons for Trusting Social Media Information</a:t>
            </a:r>
            <a:endParaRPr lang="en-US" sz="320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327546" y="1119107"/>
            <a:ext cx="11764370" cy="5632311"/>
          </a:xfrm>
          <a:prstGeom prst="rect">
            <a:avLst/>
          </a:prstGeom>
          <a:noFill/>
        </p:spPr>
        <p:txBody>
          <a:bodyPr wrap="square" rtlCol="0">
            <a:spAutoFit/>
          </a:bodyPr>
          <a:lstStyle/>
          <a:p>
            <a:pPr marL="285750" indent="-285750">
              <a:lnSpc>
                <a:spcPct val="200000"/>
              </a:lnSpc>
              <a:buFont typeface="Wingdings" panose="05000000000000000000" pitchFamily="2" charset="2"/>
              <a:buChar char="Ø"/>
            </a:pPr>
            <a:r>
              <a:rPr lang="en-US" sz="2000" dirty="0" smtClean="0">
                <a:latin typeface="Times New Roman" panose="02020603050405020304" pitchFamily="18" charset="0"/>
                <a:cs typeface="Times New Roman" panose="02020603050405020304" pitchFamily="18" charset="0"/>
              </a:rPr>
              <a:t>Social media platforms contain real-time updates (RTU) on current affairs; hence, most people prefer to provide primary information when needed.</a:t>
            </a:r>
          </a:p>
          <a:p>
            <a:pPr marL="285750" indent="-285750">
              <a:lnSpc>
                <a:spcPct val="200000"/>
              </a:lnSpc>
              <a:buFont typeface="Wingdings" panose="05000000000000000000" pitchFamily="2" charset="2"/>
              <a:buChar char="Ø"/>
            </a:pPr>
            <a:r>
              <a:rPr lang="en-US" sz="2000" dirty="0" smtClean="0">
                <a:latin typeface="Times New Roman" panose="02020603050405020304" pitchFamily="18" charset="0"/>
                <a:cs typeface="Times New Roman" panose="02020603050405020304" pitchFamily="18" charset="0"/>
              </a:rPr>
              <a:t>They offers authentic and transparent data on goods or services provided by different companies or individuals.</a:t>
            </a:r>
          </a:p>
          <a:p>
            <a:pPr marL="285750" indent="-285750">
              <a:lnSpc>
                <a:spcPct val="200000"/>
              </a:lnSpc>
              <a:buFont typeface="Wingdings" panose="05000000000000000000" pitchFamily="2" charset="2"/>
              <a:buChar char="Ø"/>
            </a:pPr>
            <a:r>
              <a:rPr lang="en-US" sz="2000" dirty="0" smtClean="0">
                <a:latin typeface="Times New Roman" panose="02020603050405020304" pitchFamily="18" charset="0"/>
                <a:cs typeface="Times New Roman" panose="02020603050405020304" pitchFamily="18" charset="0"/>
              </a:rPr>
              <a:t>In the business aspect, it creates confidence to consumers as some organizations allow Pay-on-delivery for any goods purchased online. Consequently, they get an opportunity to assess their product before actual purchase. This aspect lowers many clients subject to positive reviews.</a:t>
            </a:r>
          </a:p>
          <a:p>
            <a:pPr marL="285750" indent="-285750">
              <a:lnSpc>
                <a:spcPct val="200000"/>
              </a:lnSpc>
              <a:buFont typeface="Wingdings" panose="05000000000000000000" pitchFamily="2" charset="2"/>
              <a:buChar char="Ø"/>
            </a:pPr>
            <a:r>
              <a:rPr lang="en-US" sz="2000" dirty="0" smtClean="0">
                <a:latin typeface="Times New Roman" panose="02020603050405020304" pitchFamily="18" charset="0"/>
                <a:cs typeface="Times New Roman" panose="02020603050405020304" pitchFamily="18" charset="0"/>
              </a:rPr>
              <a:t>The proper incorporation of perfect User-generated content  (UGC) is the backbone of digital marketing via social media and influences many followers who turn to be potential buyers in the long run.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4551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13899" y="365125"/>
            <a:ext cx="11614243" cy="1325563"/>
          </a:xfrm>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Recommendations to Limit Negative Impacts of Social Media</a:t>
            </a:r>
            <a:endParaRPr lang="en-US" sz="3200" b="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204716" y="1555845"/>
            <a:ext cx="11723426" cy="4653646"/>
          </a:xfrm>
          <a:prstGeom prst="rect">
            <a:avLst/>
          </a:prstGeom>
          <a:noFill/>
        </p:spPr>
        <p:txBody>
          <a:bodyPr wrap="square" rtlCol="0">
            <a:spAutoFit/>
          </a:bodyPr>
          <a:lstStyle/>
          <a:p>
            <a:pPr marL="400050" indent="-400050">
              <a:lnSpc>
                <a:spcPct val="150000"/>
              </a:lnSpc>
              <a:buFont typeface="+mj-lt"/>
              <a:buAutoNum type="romanLcPeriod"/>
            </a:pPr>
            <a:r>
              <a:rPr lang="en-US" sz="2000" dirty="0" smtClean="0">
                <a:latin typeface="Times New Roman" panose="02020603050405020304" pitchFamily="18" charset="0"/>
                <a:cs typeface="Times New Roman" panose="02020603050405020304" pitchFamily="18" charset="0"/>
              </a:rPr>
              <a:t>Everyone should have specific schedule on when and where to use social media. For example, when having family gathering, meals, or sleeping. Every electronic devices such as mobile phones and computer that might interrupt with normal activities should be kept away.</a:t>
            </a:r>
          </a:p>
          <a:p>
            <a:pPr marL="400050" indent="-400050">
              <a:lnSpc>
                <a:spcPct val="150000"/>
              </a:lnSpc>
              <a:buFont typeface="+mj-lt"/>
              <a:buAutoNum type="romanLcPeriod"/>
            </a:pPr>
            <a:r>
              <a:rPr lang="en-US" sz="2000" dirty="0" smtClean="0">
                <a:latin typeface="Times New Roman" panose="02020603050405020304" pitchFamily="18" charset="0"/>
                <a:cs typeface="Times New Roman" panose="02020603050405020304" pitchFamily="18" charset="0"/>
              </a:rPr>
              <a:t>To reduce stress and increase self satisfaction, it is advisable to take some break from social media by helping with house chores. Alternatively, one may delete an application that is used frequently to access social media. </a:t>
            </a:r>
          </a:p>
          <a:p>
            <a:pPr marL="400050" indent="-400050">
              <a:lnSpc>
                <a:spcPct val="150000"/>
              </a:lnSpc>
              <a:buFont typeface="+mj-lt"/>
              <a:buAutoNum type="romanLcPeriod"/>
            </a:pPr>
            <a:r>
              <a:rPr lang="en-US" sz="2000" dirty="0" smtClean="0">
                <a:latin typeface="Times New Roman" panose="02020603050405020304" pitchFamily="18" charset="0"/>
                <a:cs typeface="Times New Roman" panose="02020603050405020304" pitchFamily="18" charset="0"/>
              </a:rPr>
              <a:t> One should understand through experience on what they feel by using various social media platforms. This act will enable them to avoid platforms that are prone to cyberbullying that increasing cases of depression.</a:t>
            </a:r>
          </a:p>
          <a:p>
            <a:pPr marL="400050" indent="-400050">
              <a:lnSpc>
                <a:spcPct val="150000"/>
              </a:lnSpc>
              <a:buFont typeface="+mj-lt"/>
              <a:buAutoNum type="romanLcPeriod"/>
            </a:pPr>
            <a:r>
              <a:rPr lang="en-US" sz="2000" dirty="0" smtClean="0">
                <a:latin typeface="Times New Roman" panose="02020603050405020304" pitchFamily="18" charset="0"/>
                <a:cs typeface="Times New Roman" panose="02020603050405020304" pitchFamily="18" charset="0"/>
              </a:rPr>
              <a:t>It is recommendable to have an objective before visiting a social media platform; either for education or to get informed of the latest news</a:t>
            </a:r>
          </a:p>
          <a:p>
            <a:pPr marL="400050" indent="-400050">
              <a:lnSpc>
                <a:spcPct val="150000"/>
              </a:lnSpc>
              <a:buFont typeface="+mj-lt"/>
              <a:buAutoNum type="romanLcPeriod"/>
            </a:pPr>
            <a:r>
              <a:rPr lang="en-US" sz="2000" dirty="0" smtClean="0">
                <a:latin typeface="Times New Roman" panose="02020603050405020304" pitchFamily="18" charset="0"/>
                <a:cs typeface="Times New Roman" panose="02020603050405020304" pitchFamily="18" charset="0"/>
              </a:rPr>
              <a:t>Avoiding replacement of real life activities with social media (Pasternack, 2019). </a:t>
            </a:r>
          </a:p>
        </p:txBody>
      </p:sp>
    </p:spTree>
    <p:extLst>
      <p:ext uri="{BB962C8B-B14F-4D97-AF65-F5344CB8AC3E}">
        <p14:creationId xmlns:p14="http://schemas.microsoft.com/office/powerpoint/2010/main" val="1935399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Conclusion </a:t>
            </a:r>
            <a:endParaRPr lang="en-US" sz="3200" b="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77421" y="1351128"/>
            <a:ext cx="11887200" cy="4411785"/>
          </a:xfrm>
          <a:prstGeom prst="rect">
            <a:avLst/>
          </a:prstGeom>
          <a:noFill/>
        </p:spPr>
        <p:txBody>
          <a:bodyPr wrap="square" rtlCol="0">
            <a:spAutoFit/>
          </a:bodyPr>
          <a:lstStyle/>
          <a:p>
            <a:pPr marL="342900" indent="-342900" algn="just">
              <a:lnSpc>
                <a:spcPct val="200000"/>
              </a:lnSpc>
              <a:buFont typeface="Wingdings" panose="05000000000000000000" pitchFamily="2" charset="2"/>
              <a:buChar char="q"/>
            </a:pPr>
            <a:r>
              <a:rPr lang="en-US" sz="2400" dirty="0" smtClean="0">
                <a:latin typeface="Times New Roman" panose="02020603050405020304" pitchFamily="18" charset="0"/>
                <a:cs typeface="Times New Roman" panose="02020603050405020304" pitchFamily="18" charset="0"/>
              </a:rPr>
              <a:t>Social media has vast impact in the lives of many people today. Communication and daily interaction has been simplified through different social media platforms. Secondly, employers can easily recruit and train new staff through these medias. </a:t>
            </a:r>
          </a:p>
          <a:p>
            <a:pPr marL="342900" indent="-342900" algn="just">
              <a:lnSpc>
                <a:spcPct val="200000"/>
              </a:lnSpc>
              <a:buFont typeface="Wingdings" panose="05000000000000000000" pitchFamily="2" charset="2"/>
              <a:buChar char="q"/>
            </a:pPr>
            <a:r>
              <a:rPr lang="en-US" sz="2400" dirty="0" smtClean="0">
                <a:latin typeface="Times New Roman" panose="02020603050405020304" pitchFamily="18" charset="0"/>
                <a:cs typeface="Times New Roman" panose="02020603050405020304" pitchFamily="18" charset="0"/>
              </a:rPr>
              <a:t>It is imperative for every user to understand the side effects of regular use of social media implement the aforementioned strategies to limit issues such cyberbullying, immoral behaviours, and security bridge by invading an individuals privacy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4281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22831" y="457661"/>
            <a:ext cx="12069170" cy="5509200"/>
          </a:xfrm>
          <a:prstGeom prst="rect">
            <a:avLst/>
          </a:prstGeom>
        </p:spPr>
        <p:txBody>
          <a:bodyPr wrap="square">
            <a:spAutoFit/>
          </a:bodyPr>
          <a:lstStyle/>
          <a:p>
            <a:pPr algn="ctr">
              <a:lnSpc>
                <a:spcPct val="200000"/>
              </a:lnSpc>
            </a:pPr>
            <a:r>
              <a:rPr lang="en-US" sz="3200" b="1" dirty="0" smtClean="0">
                <a:effectLst/>
                <a:latin typeface="Times New Roman" panose="02020603050405020304" pitchFamily="18" charset="0"/>
              </a:rPr>
              <a:t>References</a:t>
            </a:r>
          </a:p>
          <a:p>
            <a:pPr marL="457200" indent="-457200">
              <a:lnSpc>
                <a:spcPct val="200000"/>
              </a:lnSpc>
            </a:pPr>
            <a:r>
              <a:rPr lang="en-US" dirty="0" smtClean="0">
                <a:effectLst/>
                <a:latin typeface="Times New Roman" panose="02020603050405020304" pitchFamily="18" charset="0"/>
              </a:rPr>
              <a:t>Gaitho, M. (2016, February 23). </a:t>
            </a:r>
            <a:r>
              <a:rPr lang="en-US" i="1" dirty="0" smtClean="0">
                <a:effectLst/>
                <a:latin typeface="Times New Roman" panose="02020603050405020304" pitchFamily="18" charset="0"/>
              </a:rPr>
              <a:t>What is the real impact of social media?</a:t>
            </a:r>
            <a:r>
              <a:rPr lang="en-US" dirty="0" smtClean="0">
                <a:effectLst/>
                <a:latin typeface="Times New Roman" panose="02020603050405020304" pitchFamily="18" charset="0"/>
              </a:rPr>
              <a:t> Simplilearn.com; Simplilearn. </a:t>
            </a:r>
            <a:r>
              <a:rPr lang="en-US" dirty="0" smtClean="0">
                <a:effectLst/>
                <a:latin typeface="Times New Roman" panose="02020603050405020304" pitchFamily="18" charset="0"/>
                <a:hlinkClick r:id="rId2"/>
              </a:rPr>
              <a:t>https://www.simplilearn.com/real-impact-social-media-article</a:t>
            </a:r>
            <a:r>
              <a:rPr lang="en-US" dirty="0" smtClean="0">
                <a:effectLst/>
                <a:latin typeface="Times New Roman" panose="02020603050405020304" pitchFamily="18" charset="0"/>
              </a:rPr>
              <a:t> </a:t>
            </a:r>
          </a:p>
          <a:p>
            <a:pPr marL="457200" indent="-457200">
              <a:lnSpc>
                <a:spcPct val="200000"/>
              </a:lnSpc>
            </a:pPr>
            <a:r>
              <a:rPr lang="en-US" dirty="0" smtClean="0">
                <a:effectLst/>
                <a:latin typeface="Times New Roman" panose="02020603050405020304" pitchFamily="18" charset="0"/>
              </a:rPr>
              <a:t>Goodyear, S. (2014, May 1). </a:t>
            </a:r>
            <a:r>
              <a:rPr lang="en-US" i="1" dirty="0" smtClean="0">
                <a:effectLst/>
                <a:latin typeface="Times New Roman" panose="02020603050405020304" pitchFamily="18" charset="0"/>
              </a:rPr>
              <a:t>What adults get wrong about social media</a:t>
            </a:r>
            <a:r>
              <a:rPr lang="en-US" dirty="0" smtClean="0">
                <a:effectLst/>
                <a:latin typeface="Times New Roman" panose="02020603050405020304" pitchFamily="18" charset="0"/>
              </a:rPr>
              <a:t>. HuffPost. </a:t>
            </a:r>
            <a:r>
              <a:rPr lang="en-US" dirty="0" smtClean="0">
                <a:effectLst/>
                <a:latin typeface="Times New Roman" panose="02020603050405020304" pitchFamily="18" charset="0"/>
                <a:hlinkClick r:id="rId3"/>
              </a:rPr>
              <a:t>https://www.huffpost.com/entry/the-power-of-social-media_3_b_5161138</a:t>
            </a:r>
            <a:r>
              <a:rPr lang="en-US" dirty="0" smtClean="0">
                <a:effectLst/>
                <a:latin typeface="Times New Roman" panose="02020603050405020304" pitchFamily="18" charset="0"/>
              </a:rPr>
              <a:t> </a:t>
            </a:r>
          </a:p>
          <a:p>
            <a:pPr marL="457200" indent="-457200">
              <a:lnSpc>
                <a:spcPct val="200000"/>
              </a:lnSpc>
            </a:pPr>
            <a:r>
              <a:rPr lang="en-US" dirty="0" smtClean="0">
                <a:effectLst/>
                <a:latin typeface="Times New Roman" panose="02020603050405020304" pitchFamily="18" charset="0"/>
              </a:rPr>
              <a:t>Greyling, N. (2020, September 23). </a:t>
            </a:r>
            <a:r>
              <a:rPr lang="en-US" i="1" dirty="0" smtClean="0">
                <a:effectLst/>
                <a:latin typeface="Times New Roman" panose="02020603050405020304" pitchFamily="18" charset="0"/>
              </a:rPr>
              <a:t>What is the power of social media?</a:t>
            </a:r>
            <a:r>
              <a:rPr lang="en-US" dirty="0" smtClean="0">
                <a:effectLst/>
                <a:latin typeface="Times New Roman" panose="02020603050405020304" pitchFamily="18" charset="0"/>
              </a:rPr>
              <a:t> DSM | Digital School of Marketing. </a:t>
            </a:r>
            <a:r>
              <a:rPr lang="en-US" dirty="0" smtClean="0">
                <a:effectLst/>
                <a:latin typeface="Times New Roman" panose="02020603050405020304" pitchFamily="18" charset="0"/>
                <a:hlinkClick r:id="rId4"/>
              </a:rPr>
              <a:t>https://digitalschoolofmarketing.co.za/blog/what-is-the-power-of-social-media/</a:t>
            </a:r>
            <a:r>
              <a:rPr lang="en-US" dirty="0" smtClean="0">
                <a:effectLst/>
                <a:latin typeface="Times New Roman" panose="02020603050405020304" pitchFamily="18" charset="0"/>
              </a:rPr>
              <a:t> </a:t>
            </a:r>
          </a:p>
          <a:p>
            <a:pPr marL="457200" indent="-457200">
              <a:lnSpc>
                <a:spcPct val="200000"/>
              </a:lnSpc>
            </a:pPr>
            <a:r>
              <a:rPr lang="en-US" dirty="0" smtClean="0">
                <a:effectLst/>
                <a:latin typeface="Times New Roman" panose="02020603050405020304" pitchFamily="18" charset="0"/>
              </a:rPr>
              <a:t>Pasternack, A. (2019, June 16). </a:t>
            </a:r>
            <a:r>
              <a:rPr lang="en-US" i="1" dirty="0" smtClean="0">
                <a:effectLst/>
                <a:latin typeface="Times New Roman" panose="02020603050405020304" pitchFamily="18" charset="0"/>
              </a:rPr>
              <a:t>How to use social media, according to a mental health expert</a:t>
            </a:r>
            <a:r>
              <a:rPr lang="en-US" dirty="0" smtClean="0">
                <a:effectLst/>
                <a:latin typeface="Times New Roman" panose="02020603050405020304" pitchFamily="18" charset="0"/>
              </a:rPr>
              <a:t>. Fast Company; Fast Company. </a:t>
            </a:r>
            <a:r>
              <a:rPr lang="en-US" dirty="0" smtClean="0">
                <a:effectLst/>
                <a:latin typeface="Times New Roman" panose="02020603050405020304" pitchFamily="18" charset="0"/>
                <a:hlinkClick r:id="rId5"/>
              </a:rPr>
              <a:t>https://www.fastcompany.com/90356260/social-media-can-hurt-you-these-6-tips-from-a-psychologist-could-help</a:t>
            </a:r>
            <a:r>
              <a:rPr lang="en-US" dirty="0" smtClean="0">
                <a:effectLst/>
                <a:latin typeface="Times New Roman" panose="02020603050405020304" pitchFamily="18" charset="0"/>
              </a:rPr>
              <a:t> </a:t>
            </a:r>
            <a:endParaRPr lang="en-US" dirty="0">
              <a:effectLst/>
              <a:latin typeface="Times New Roman" panose="02020603050405020304" pitchFamily="18" charset="0"/>
            </a:endParaRPr>
          </a:p>
        </p:txBody>
      </p:sp>
    </p:spTree>
    <p:extLst>
      <p:ext uri="{BB962C8B-B14F-4D97-AF65-F5344CB8AC3E}">
        <p14:creationId xmlns:p14="http://schemas.microsoft.com/office/powerpoint/2010/main" val="186503793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166</TotalTime>
  <Words>1071</Words>
  <Application>Microsoft Office PowerPoint</Application>
  <PresentationFormat>Widescreen</PresentationFormat>
  <Paragraphs>57</Paragraphs>
  <Slides>7</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Calibri</vt:lpstr>
      <vt:lpstr>Times New Roman</vt:lpstr>
      <vt:lpstr>Trebuchet MS</vt:lpstr>
      <vt:lpstr>Wingdings</vt:lpstr>
      <vt:lpstr>Wingdings 3</vt:lpstr>
      <vt:lpstr>Facet</vt:lpstr>
      <vt:lpstr>PowerPoint Presentation</vt:lpstr>
      <vt:lpstr>PowerPoint Presentation</vt:lpstr>
      <vt:lpstr>Impacts of Social Media</vt:lpstr>
      <vt:lpstr>Reasons for Trusting Social Media Information</vt:lpstr>
      <vt:lpstr>Recommendations to Limit Negative Impacts of Social Media</vt:lpstr>
      <vt:lpstr>Conclusion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User</cp:lastModifiedBy>
  <cp:revision>21</cp:revision>
  <dcterms:created xsi:type="dcterms:W3CDTF">2021-08-03T17:26:19Z</dcterms:created>
  <dcterms:modified xsi:type="dcterms:W3CDTF">2021-08-03T21:27:42Z</dcterms:modified>
</cp:coreProperties>
</file>